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47" d="100"/>
          <a:sy n="47" d="100"/>
        </p:scale>
        <p:origin x="65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vimeo.com/587816233/b5bc60e7a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richarity.org.uk/resources/what-is-hate-crim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152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" name="Megaphone"/>
          <p:cNvSpPr/>
          <p:nvPr/>
        </p:nvSpPr>
        <p:spPr>
          <a:xfrm rot="20911571">
            <a:off x="11191039" y="4078225"/>
            <a:ext cx="2014501" cy="1020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6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world.png" descr="worl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249" y="949193"/>
            <a:ext cx="4264075" cy="42083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oup"/>
          <p:cNvGrpSpPr/>
          <p:nvPr/>
        </p:nvGrpSpPr>
        <p:grpSpPr>
          <a:xfrm>
            <a:off x="4591720" y="5680928"/>
            <a:ext cx="14094266" cy="6232147"/>
            <a:chOff x="0" y="0"/>
            <a:chExt cx="14094265" cy="6232145"/>
          </a:xfrm>
        </p:grpSpPr>
        <p:pic>
          <p:nvPicPr>
            <p:cNvPr id="159" name="Artwork67_36aec589-8507-42df-90a6-e175b425556b.png" descr="Artwork67_36aec589-8507-42df-90a6-e175b425556b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633818"/>
              <a:ext cx="2644561" cy="4964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Asset 3.png" descr="Asset 3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9020" y="0"/>
              <a:ext cx="11635246" cy="6232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59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" name="EXPLORING  DISCRIMINATION…"/>
          <p:cNvSpPr txBox="1"/>
          <p:nvPr/>
        </p:nvSpPr>
        <p:spPr>
          <a:xfrm>
            <a:off x="3484559" y="980464"/>
            <a:ext cx="6617780" cy="136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3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>
                <a:latin typeface="Avenir Next Medium"/>
                <a:ea typeface="Avenir Next Medium"/>
                <a:cs typeface="Avenir Next Medium"/>
                <a:sym typeface="Avenir Next Medium"/>
              </a:rPr>
              <a:t>EXPLORING  DISCRIMINATION</a:t>
            </a:r>
            <a:r>
              <a:t> </a:t>
            </a:r>
          </a:p>
          <a:p>
            <a:pPr>
              <a:lnSpc>
                <a:spcPct val="70000"/>
              </a:lnSpc>
              <a:defRPr sz="4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INTERACTIVE DEBATE</a:t>
            </a:r>
          </a:p>
        </p:txBody>
      </p:sp>
      <p:sp>
        <p:nvSpPr>
          <p:cNvPr id="261" name="Circle"/>
          <p:cNvSpPr/>
          <p:nvPr/>
        </p:nvSpPr>
        <p:spPr>
          <a:xfrm>
            <a:off x="878893" y="579695"/>
            <a:ext cx="2168058" cy="216805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62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Arrow 11"/>
          <p:cNvSpPr/>
          <p:nvPr/>
        </p:nvSpPr>
        <p:spPr>
          <a:xfrm>
            <a:off x="1744085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Arrow 11"/>
          <p:cNvSpPr/>
          <p:nvPr/>
        </p:nvSpPr>
        <p:spPr>
          <a:xfrm flipH="1">
            <a:off x="1456999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6" name="Someone has made an insulting remark about somebodies race"/>
          <p:cNvSpPr txBox="1"/>
          <p:nvPr/>
        </p:nvSpPr>
        <p:spPr>
          <a:xfrm>
            <a:off x="2048999" y="5190876"/>
            <a:ext cx="2028600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dirty="0"/>
              <a:t>Someone has made an insulting </a:t>
            </a:r>
            <a:endParaRPr lang="en-GB" dirty="0"/>
          </a:p>
          <a:p>
            <a:r>
              <a:rPr dirty="0"/>
              <a:t>remark about somebodies race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69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" name="EXPLORING  DISCRIMINATION…"/>
          <p:cNvSpPr txBox="1"/>
          <p:nvPr/>
        </p:nvSpPr>
        <p:spPr>
          <a:xfrm>
            <a:off x="3484559" y="980464"/>
            <a:ext cx="6617780" cy="136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3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>
                <a:latin typeface="Avenir Next Medium"/>
                <a:ea typeface="Avenir Next Medium"/>
                <a:cs typeface="Avenir Next Medium"/>
                <a:sym typeface="Avenir Next Medium"/>
              </a:rPr>
              <a:t>EXPLORING  DISCRIMINATION</a:t>
            </a:r>
            <a:r>
              <a:t> </a:t>
            </a:r>
          </a:p>
          <a:p>
            <a:pPr>
              <a:lnSpc>
                <a:spcPct val="70000"/>
              </a:lnSpc>
              <a:defRPr sz="4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INTERACTIVE DEBATE</a:t>
            </a:r>
          </a:p>
        </p:txBody>
      </p:sp>
      <p:sp>
        <p:nvSpPr>
          <p:cNvPr id="271" name="Circle"/>
          <p:cNvSpPr/>
          <p:nvPr/>
        </p:nvSpPr>
        <p:spPr>
          <a:xfrm>
            <a:off x="878893" y="579695"/>
            <a:ext cx="2168058" cy="216805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72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Arrow 11"/>
          <p:cNvSpPr/>
          <p:nvPr/>
        </p:nvSpPr>
        <p:spPr>
          <a:xfrm>
            <a:off x="1744085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" name="Arrow 11"/>
          <p:cNvSpPr/>
          <p:nvPr/>
        </p:nvSpPr>
        <p:spPr>
          <a:xfrm flipH="1">
            <a:off x="1456999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" name="A school has asked all young people to wear a hat as part of their school uniform and as a result a child cannot wear their religious head covering"/>
          <p:cNvSpPr txBox="1"/>
          <p:nvPr/>
        </p:nvSpPr>
        <p:spPr>
          <a:xfrm>
            <a:off x="1659694" y="5016499"/>
            <a:ext cx="21064611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9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A school has asked all young people to wear a hat as part of their school uniform and as a result a child cannot wear their religious head covering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79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" name="EXPLORING  DISCRIMINATION…"/>
          <p:cNvSpPr txBox="1"/>
          <p:nvPr/>
        </p:nvSpPr>
        <p:spPr>
          <a:xfrm>
            <a:off x="3484559" y="980464"/>
            <a:ext cx="6617780" cy="136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3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>
                <a:latin typeface="Avenir Next Medium"/>
                <a:ea typeface="Avenir Next Medium"/>
                <a:cs typeface="Avenir Next Medium"/>
                <a:sym typeface="Avenir Next Medium"/>
              </a:rPr>
              <a:t>EXPLORING  DISCRIMINATION</a:t>
            </a:r>
            <a:r>
              <a:t> </a:t>
            </a:r>
          </a:p>
          <a:p>
            <a:pPr>
              <a:lnSpc>
                <a:spcPct val="70000"/>
              </a:lnSpc>
              <a:defRPr sz="4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INTERACTIVE DEBATE</a:t>
            </a:r>
          </a:p>
        </p:txBody>
      </p:sp>
      <p:sp>
        <p:nvSpPr>
          <p:cNvPr id="281" name="Circle"/>
          <p:cNvSpPr/>
          <p:nvPr/>
        </p:nvSpPr>
        <p:spPr>
          <a:xfrm>
            <a:off x="878893" y="579695"/>
            <a:ext cx="2168058" cy="216805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82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Arrow 11"/>
          <p:cNvSpPr/>
          <p:nvPr/>
        </p:nvSpPr>
        <p:spPr>
          <a:xfrm>
            <a:off x="1744085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5" name="Arrow 11"/>
          <p:cNvSpPr/>
          <p:nvPr/>
        </p:nvSpPr>
        <p:spPr>
          <a:xfrm flipH="1">
            <a:off x="1456999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" name="A child is being bullied because they say they have “two mums”"/>
          <p:cNvSpPr txBox="1"/>
          <p:nvPr/>
        </p:nvSpPr>
        <p:spPr>
          <a:xfrm>
            <a:off x="1244676" y="4991099"/>
            <a:ext cx="22395533" cy="373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A child is being bullied because they say they have “two mums”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89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0" name="EXPLORING  DISCRIMINATION…"/>
          <p:cNvSpPr txBox="1"/>
          <p:nvPr/>
        </p:nvSpPr>
        <p:spPr>
          <a:xfrm>
            <a:off x="3484559" y="980464"/>
            <a:ext cx="6617780" cy="136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3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>
                <a:latin typeface="Avenir Next Medium"/>
                <a:ea typeface="Avenir Next Medium"/>
                <a:cs typeface="Avenir Next Medium"/>
                <a:sym typeface="Avenir Next Medium"/>
              </a:rPr>
              <a:t>EXPLORING  DISCRIMINATION</a:t>
            </a:r>
            <a:r>
              <a:t> </a:t>
            </a:r>
          </a:p>
          <a:p>
            <a:pPr>
              <a:lnSpc>
                <a:spcPct val="70000"/>
              </a:lnSpc>
              <a:defRPr sz="4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INTERACTIVE DEBATE</a:t>
            </a:r>
          </a:p>
        </p:txBody>
      </p:sp>
      <p:sp>
        <p:nvSpPr>
          <p:cNvPr id="291" name="Circle"/>
          <p:cNvSpPr/>
          <p:nvPr/>
        </p:nvSpPr>
        <p:spPr>
          <a:xfrm>
            <a:off x="878893" y="579695"/>
            <a:ext cx="2168058" cy="216805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92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Arrow 11"/>
          <p:cNvSpPr/>
          <p:nvPr/>
        </p:nvSpPr>
        <p:spPr>
          <a:xfrm>
            <a:off x="1744085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Arrow 11"/>
          <p:cNvSpPr/>
          <p:nvPr/>
        </p:nvSpPr>
        <p:spPr>
          <a:xfrm flipH="1">
            <a:off x="1456999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Everyone is invited to go to after school club but they must climb a flight of stairs to get there"/>
          <p:cNvSpPr txBox="1"/>
          <p:nvPr/>
        </p:nvSpPr>
        <p:spPr>
          <a:xfrm>
            <a:off x="1220124" y="4083050"/>
            <a:ext cx="22395533" cy="554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Everyone is invited to go to after school club but they must climb a flight of stairs to get there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99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0" name="EXPLORING  DISCRIMINATION…"/>
          <p:cNvSpPr txBox="1"/>
          <p:nvPr/>
        </p:nvSpPr>
        <p:spPr>
          <a:xfrm>
            <a:off x="3484559" y="980464"/>
            <a:ext cx="6617780" cy="136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3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>
                <a:latin typeface="Avenir Next Medium"/>
                <a:ea typeface="Avenir Next Medium"/>
                <a:cs typeface="Avenir Next Medium"/>
                <a:sym typeface="Avenir Next Medium"/>
              </a:rPr>
              <a:t>EXPLORING  DISCRIMINATION</a:t>
            </a:r>
            <a:r>
              <a:t> </a:t>
            </a:r>
          </a:p>
          <a:p>
            <a:pPr>
              <a:lnSpc>
                <a:spcPct val="70000"/>
              </a:lnSpc>
              <a:defRPr sz="4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INTERACTIVE DEBATE</a:t>
            </a:r>
          </a:p>
        </p:txBody>
      </p:sp>
      <p:sp>
        <p:nvSpPr>
          <p:cNvPr id="301" name="Circle"/>
          <p:cNvSpPr/>
          <p:nvPr/>
        </p:nvSpPr>
        <p:spPr>
          <a:xfrm>
            <a:off x="878893" y="579695"/>
            <a:ext cx="2168058" cy="216805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02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Arrow 11"/>
          <p:cNvSpPr/>
          <p:nvPr/>
        </p:nvSpPr>
        <p:spPr>
          <a:xfrm>
            <a:off x="1744085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5" name="Arrow 11"/>
          <p:cNvSpPr/>
          <p:nvPr/>
        </p:nvSpPr>
        <p:spPr>
          <a:xfrm flipH="1">
            <a:off x="1456999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6" name="Someone has made an insulting remark about somebodies race (Direct)…"/>
          <p:cNvSpPr txBox="1"/>
          <p:nvPr/>
        </p:nvSpPr>
        <p:spPr>
          <a:xfrm>
            <a:off x="1197499" y="5735780"/>
            <a:ext cx="19918690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3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Someone has made an insulting remark about somebodies race (Direct)</a:t>
            </a:r>
          </a:p>
          <a:p>
            <a:pPr algn="l" defTabSz="457200">
              <a:defRPr sz="33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/>
          </a:p>
          <a:p>
            <a:pPr algn="l" defTabSz="457200">
              <a:defRPr sz="33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A school has asked all young people to wear a hat as part of their school uniform and as a result a child cannot wear their religious head covering (Indirect)</a:t>
            </a:r>
          </a:p>
          <a:p>
            <a:pPr algn="l" defTabSz="457200">
              <a:defRPr sz="33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/>
          </a:p>
          <a:p>
            <a:pPr algn="l" defTabSz="457200">
              <a:defRPr sz="33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A child is being bullied because they say they have “two mums” (Direct)</a:t>
            </a:r>
          </a:p>
          <a:p>
            <a:pPr algn="l" defTabSz="457200">
              <a:defRPr sz="33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/>
          </a:p>
          <a:p>
            <a:pPr algn="l" defTabSz="457200">
              <a:defRPr sz="33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Everyone is invited to go to after school club but they must climb a flight of stairs to get there (Indirect)</a:t>
            </a:r>
          </a:p>
        </p:txBody>
      </p:sp>
      <p:sp>
        <p:nvSpPr>
          <p:cNvPr id="307" name="Answers revealed"/>
          <p:cNvSpPr txBox="1"/>
          <p:nvPr/>
        </p:nvSpPr>
        <p:spPr>
          <a:xfrm>
            <a:off x="1196767" y="3501103"/>
            <a:ext cx="21064612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9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Answers revealed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WHAT DO YOU THINK?"/>
          <p:cNvSpPr txBox="1"/>
          <p:nvPr/>
        </p:nvSpPr>
        <p:spPr>
          <a:xfrm>
            <a:off x="4732037" y="2720694"/>
            <a:ext cx="993952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WHAT DO YOU THINK?</a:t>
            </a:r>
          </a:p>
        </p:txBody>
      </p:sp>
      <p:pic>
        <p:nvPicPr>
          <p:cNvPr id="31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957" y="-536102"/>
            <a:ext cx="25267914" cy="14788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9406"/>
            <a:ext cx="243840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ho in our lives influence our opinions?…"/>
          <p:cNvSpPr txBox="1"/>
          <p:nvPr/>
        </p:nvSpPr>
        <p:spPr>
          <a:xfrm>
            <a:off x="4821117" y="4915709"/>
            <a:ext cx="16303262" cy="478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1300"/>
              </a:spcBef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Who in our lives influence our opinions? </a:t>
            </a:r>
          </a:p>
          <a:p>
            <a:pPr algn="l">
              <a:spcBef>
                <a:spcPts val="1300"/>
              </a:spcBef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How do we make informed choices and opinions?</a:t>
            </a:r>
          </a:p>
          <a:p>
            <a:pPr algn="l">
              <a:spcBef>
                <a:spcPts val="1300"/>
              </a:spcBef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What do we do if the people in our lives have a different opinion to ours, that we know to be wrong?</a:t>
            </a:r>
          </a:p>
          <a:p>
            <a:pPr algn="l">
              <a:spcBef>
                <a:spcPts val="1300"/>
              </a:spcBef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Why is important to debate about our opinions?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is when someone commits a crime and shows hostility towards someone because of their race, disability, religion, sexual orientation, gender identity or any other protected characteristic."/>
          <p:cNvSpPr txBox="1"/>
          <p:nvPr/>
        </p:nvSpPr>
        <p:spPr>
          <a:xfrm>
            <a:off x="1852755" y="2602163"/>
            <a:ext cx="18376810" cy="153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5300"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</a:t>
            </a:r>
            <a:r>
              <a:rPr sz="300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</a:rPr>
              <a:t>is when someone commits a crime and shows hostility towards someone because of their race, disability, religion, sexual orientation, gender identity or any other protected characteristic.</a:t>
            </a:r>
          </a:p>
        </p:txBody>
      </p:sp>
      <p:sp>
        <p:nvSpPr>
          <p:cNvPr id="315" name="WHAT DOES IT MEAN?"/>
          <p:cNvSpPr txBox="1"/>
          <p:nvPr/>
        </p:nvSpPr>
        <p:spPr>
          <a:xfrm>
            <a:off x="1752772" y="1132853"/>
            <a:ext cx="563575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WHAT DOES IT MEAN? </a:t>
            </a:r>
          </a:p>
        </p:txBody>
      </p:sp>
      <p:pic>
        <p:nvPicPr>
          <p:cNvPr id="31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406"/>
            <a:ext cx="243840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HATE CRIME"/>
          <p:cNvSpPr txBox="1"/>
          <p:nvPr/>
        </p:nvSpPr>
        <p:spPr>
          <a:xfrm>
            <a:off x="1822218" y="2763106"/>
            <a:ext cx="582706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30000"/>
              </a:lnSpc>
              <a:defRPr sz="4000">
                <a:solidFill>
                  <a:srgbClr val="701C4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HATE CRIME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94191">
            <a:off x="14839387" y="-514347"/>
            <a:ext cx="11904917" cy="55795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1" name="Group"/>
          <p:cNvGrpSpPr/>
          <p:nvPr/>
        </p:nvGrpSpPr>
        <p:grpSpPr>
          <a:xfrm>
            <a:off x="13070586" y="7295246"/>
            <a:ext cx="3819572" cy="1716046"/>
            <a:chOff x="0" y="0"/>
            <a:chExt cx="3819571" cy="1716045"/>
          </a:xfrm>
        </p:grpSpPr>
        <p:sp>
          <p:nvSpPr>
            <p:cNvPr id="319" name="VIOLENCE"/>
            <p:cNvSpPr txBox="1"/>
            <p:nvPr/>
          </p:nvSpPr>
          <p:spPr>
            <a:xfrm>
              <a:off x="701112" y="521471"/>
              <a:ext cx="2382051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VIOLENCE  </a:t>
              </a:r>
            </a:p>
          </p:txBody>
        </p:sp>
        <p:sp>
          <p:nvSpPr>
            <p:cNvPr id="320" name="Oval"/>
            <p:cNvSpPr/>
            <p:nvPr/>
          </p:nvSpPr>
          <p:spPr>
            <a:xfrm>
              <a:off x="0" y="0"/>
              <a:ext cx="3819572" cy="1716046"/>
            </a:xfrm>
            <a:prstGeom prst="ellipse">
              <a:avLst/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24" name="Group"/>
          <p:cNvGrpSpPr/>
          <p:nvPr/>
        </p:nvGrpSpPr>
        <p:grpSpPr>
          <a:xfrm>
            <a:off x="7155578" y="7335003"/>
            <a:ext cx="3819572" cy="1716046"/>
            <a:chOff x="0" y="0"/>
            <a:chExt cx="3819571" cy="1716045"/>
          </a:xfrm>
        </p:grpSpPr>
        <p:sp>
          <p:nvSpPr>
            <p:cNvPr id="322" name="HARASSMENT"/>
            <p:cNvSpPr txBox="1"/>
            <p:nvPr/>
          </p:nvSpPr>
          <p:spPr>
            <a:xfrm>
              <a:off x="357914" y="521472"/>
              <a:ext cx="3103742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HARASSMENT  </a:t>
              </a:r>
            </a:p>
          </p:txBody>
        </p:sp>
        <p:sp>
          <p:nvSpPr>
            <p:cNvPr id="323" name="Oval"/>
            <p:cNvSpPr/>
            <p:nvPr/>
          </p:nvSpPr>
          <p:spPr>
            <a:xfrm>
              <a:off x="0" y="0"/>
              <a:ext cx="3819572" cy="1716046"/>
            </a:xfrm>
            <a:prstGeom prst="ellipse">
              <a:avLst/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27" name="Group"/>
          <p:cNvGrpSpPr/>
          <p:nvPr/>
        </p:nvGrpSpPr>
        <p:grpSpPr>
          <a:xfrm>
            <a:off x="18950299" y="7369703"/>
            <a:ext cx="3819572" cy="1716046"/>
            <a:chOff x="0" y="0"/>
            <a:chExt cx="3819571" cy="1716045"/>
          </a:xfrm>
        </p:grpSpPr>
        <p:sp>
          <p:nvSpPr>
            <p:cNvPr id="325" name="DAMAGING…"/>
            <p:cNvSpPr txBox="1"/>
            <p:nvPr/>
          </p:nvSpPr>
          <p:spPr>
            <a:xfrm>
              <a:off x="682716" y="235722"/>
              <a:ext cx="2454136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3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DAMAGING</a:t>
              </a:r>
            </a:p>
            <a:p>
              <a:pPr>
                <a:defRPr sz="33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PROPERTY  </a:t>
              </a:r>
            </a:p>
          </p:txBody>
        </p:sp>
        <p:sp>
          <p:nvSpPr>
            <p:cNvPr id="326" name="Oval"/>
            <p:cNvSpPr/>
            <p:nvPr/>
          </p:nvSpPr>
          <p:spPr>
            <a:xfrm>
              <a:off x="0" y="0"/>
              <a:ext cx="3819572" cy="1716046"/>
            </a:xfrm>
            <a:prstGeom prst="ellipse">
              <a:avLst/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28" name="A statement of an intention to inflict pain, injury, damage, or other hostile action on someone"/>
          <p:cNvSpPr txBox="1"/>
          <p:nvPr/>
        </p:nvSpPr>
        <p:spPr>
          <a:xfrm>
            <a:off x="2057297" y="9540913"/>
            <a:ext cx="375485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900">
                <a:solidFill>
                  <a:srgbClr val="22222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A statement of an intention to inflict pain, injury, damage, or other hostile action on someone</a:t>
            </a:r>
          </a:p>
        </p:txBody>
      </p:sp>
      <p:sp>
        <p:nvSpPr>
          <p:cNvPr id="329" name="Behaviour involving physical force intended to hurt, damage someone or something"/>
          <p:cNvSpPr txBox="1"/>
          <p:nvPr/>
        </p:nvSpPr>
        <p:spPr>
          <a:xfrm>
            <a:off x="13036525" y="9540913"/>
            <a:ext cx="413957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900">
                <a:solidFill>
                  <a:srgbClr val="22222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Behaviour involving physical force intended to hurt, damage someone or something</a:t>
            </a:r>
          </a:p>
        </p:txBody>
      </p:sp>
      <p:sp>
        <p:nvSpPr>
          <p:cNvPr id="330" name="Inflicted damage to something the person owns (house, car, phone etc)"/>
          <p:cNvSpPr txBox="1"/>
          <p:nvPr/>
        </p:nvSpPr>
        <p:spPr>
          <a:xfrm>
            <a:off x="18847612" y="9557988"/>
            <a:ext cx="430205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900">
                <a:solidFill>
                  <a:srgbClr val="22222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Inflicted damage to something the person owns (house, car, phone etc)</a:t>
            </a:r>
          </a:p>
        </p:txBody>
      </p:sp>
      <p:sp>
        <p:nvSpPr>
          <p:cNvPr id="331" name="Behaviour which frightens you and causes you distress or alarm"/>
          <p:cNvSpPr txBox="1"/>
          <p:nvPr/>
        </p:nvSpPr>
        <p:spPr>
          <a:xfrm>
            <a:off x="7340073" y="9549451"/>
            <a:ext cx="402494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900">
                <a:solidFill>
                  <a:srgbClr val="22222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Behaviour which frightens you and causes you distress or alarm</a:t>
            </a:r>
          </a:p>
        </p:txBody>
      </p:sp>
      <p:grpSp>
        <p:nvGrpSpPr>
          <p:cNvPr id="334" name="Group"/>
          <p:cNvGrpSpPr/>
          <p:nvPr/>
        </p:nvGrpSpPr>
        <p:grpSpPr>
          <a:xfrm>
            <a:off x="1899289" y="7348416"/>
            <a:ext cx="3819572" cy="1716046"/>
            <a:chOff x="0" y="0"/>
            <a:chExt cx="3819571" cy="1716045"/>
          </a:xfrm>
        </p:grpSpPr>
        <p:sp>
          <p:nvSpPr>
            <p:cNvPr id="332" name="THREATS"/>
            <p:cNvSpPr txBox="1"/>
            <p:nvPr/>
          </p:nvSpPr>
          <p:spPr>
            <a:xfrm>
              <a:off x="961419" y="468300"/>
              <a:ext cx="1896733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THREATS</a:t>
              </a:r>
            </a:p>
          </p:txBody>
        </p:sp>
        <p:sp>
          <p:nvSpPr>
            <p:cNvPr id="333" name="Oval"/>
            <p:cNvSpPr/>
            <p:nvPr/>
          </p:nvSpPr>
          <p:spPr>
            <a:xfrm>
              <a:off x="0" y="0"/>
              <a:ext cx="3819572" cy="1716046"/>
            </a:xfrm>
            <a:prstGeom prst="ellipse">
              <a:avLst/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35" name="A HATE CRIME COULD INCLUDE:"/>
          <p:cNvSpPr txBox="1"/>
          <p:nvPr/>
        </p:nvSpPr>
        <p:spPr>
          <a:xfrm>
            <a:off x="8227568" y="5786695"/>
            <a:ext cx="7928865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/>
              <a:t>A HATE CRIME COULD INCLUDE: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0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0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" presetID="10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1" animBg="1" advAuto="0"/>
      <p:bldP spid="321" grpId="4" animBg="1" advAuto="0"/>
      <p:bldP spid="324" grpId="3" animBg="1" advAuto="0"/>
      <p:bldP spid="327" grpId="5" animBg="1" advAuto="0"/>
      <p:bldP spid="328" grpId="6" animBg="1" advAuto="0"/>
      <p:bldP spid="329" grpId="9" animBg="1" advAuto="0"/>
      <p:bldP spid="330" grpId="8" animBg="1" advAuto="0"/>
      <p:bldP spid="331" grpId="7" animBg="1" advAuto="0"/>
      <p:bldP spid="334" grpId="2" animBg="1" advAuto="0"/>
      <p:bldP spid="3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338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" name="THE FEELINGS AND EMOTIONS SURROUNDING HATE CRIME…"/>
          <p:cNvSpPr txBox="1"/>
          <p:nvPr/>
        </p:nvSpPr>
        <p:spPr>
          <a:xfrm>
            <a:off x="5043900" y="7379300"/>
            <a:ext cx="14701140" cy="195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60000"/>
              </a:lnSpc>
              <a:defRPr sz="39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>
                <a:latin typeface="Avenir Next Ultra Light"/>
                <a:ea typeface="Avenir Next Ultra Light"/>
                <a:cs typeface="Avenir Next Ultra Light"/>
                <a:sym typeface="Avenir Next Ultra Light"/>
              </a:rPr>
              <a:t>THE FEELINGS AND EMOTIONS SURROUNDING HATE CRIME</a:t>
            </a:r>
            <a:endParaRPr lang="en-GB" dirty="0"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  <a:p>
            <a:pPr>
              <a:lnSpc>
                <a:spcPct val="60000"/>
              </a:lnSpc>
              <a:defRPr sz="39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>
                <a:latin typeface="Avenir Next Ultra Light"/>
                <a:ea typeface="Avenir Next Ultra Light"/>
                <a:cs typeface="Avenir Next Ultra Light"/>
                <a:sym typeface="Avenir Next Ultra Light"/>
              </a:rPr>
              <a:t> </a:t>
            </a:r>
          </a:p>
          <a:p>
            <a:pPr>
              <a:lnSpc>
                <a:spcPct val="60000"/>
              </a:lnSpc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EMOTIONS FISH TANK</a:t>
            </a:r>
          </a:p>
        </p:txBody>
      </p:sp>
      <p:sp>
        <p:nvSpPr>
          <p:cNvPr id="342" name="Circle"/>
          <p:cNvSpPr/>
          <p:nvPr/>
        </p:nvSpPr>
        <p:spPr>
          <a:xfrm>
            <a:off x="10391187" y="2724561"/>
            <a:ext cx="3601626" cy="360162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43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Fish"/>
          <p:cNvSpPr/>
          <p:nvPr/>
        </p:nvSpPr>
        <p:spPr>
          <a:xfrm>
            <a:off x="10862329" y="4015139"/>
            <a:ext cx="2659341" cy="1020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Line"/>
          <p:cNvSpPr/>
          <p:nvPr/>
        </p:nvSpPr>
        <p:spPr>
          <a:xfrm>
            <a:off x="4873561" y="-687593"/>
            <a:ext cx="13629016" cy="1511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" name="Rounded Rectangle"/>
          <p:cNvSpPr/>
          <p:nvPr/>
        </p:nvSpPr>
        <p:spPr>
          <a:xfrm>
            <a:off x="14740447" y="2457450"/>
            <a:ext cx="8305299" cy="7704674"/>
          </a:xfrm>
          <a:prstGeom prst="roundRect">
            <a:avLst>
              <a:gd name="adj" fmla="val 7458"/>
            </a:avLst>
          </a:prstGeom>
          <a:solidFill>
            <a:srgbClr val="8F668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7127"/>
            <a:ext cx="243840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HATE CRIME IS A CRIMINAL OFFENCE AND NEEDS TO BE REPORTED TO THE POLICE OR CRIMESTOPPERS"/>
          <p:cNvSpPr txBox="1"/>
          <p:nvPr/>
        </p:nvSpPr>
        <p:spPr>
          <a:xfrm>
            <a:off x="739017" y="1686975"/>
            <a:ext cx="12475546" cy="5878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70000"/>
              </a:lnSpc>
              <a:defRPr sz="6800" b="1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HATE CRIME IS A CRIMINAL OFFENCE AND NEEDS TO BE REPORTED TO THE POLICE OR CRIMESTOPPERS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351" name="Key Facts about Crimestoppers…"/>
          <p:cNvSpPr txBox="1"/>
          <p:nvPr/>
        </p:nvSpPr>
        <p:spPr>
          <a:xfrm>
            <a:off x="15105200" y="2317178"/>
            <a:ext cx="7575793" cy="7704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lang="en-GB" dirty="0"/>
          </a:p>
          <a:p>
            <a:pPr algn="l">
              <a:defRPr sz="26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lang="en-GB" dirty="0"/>
          </a:p>
          <a:p>
            <a:pPr algn="l">
              <a:defRPr sz="26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Key Facts about Crimestoppers</a:t>
            </a:r>
          </a:p>
          <a:p>
            <a:pPr algn="l">
              <a:defRPr sz="2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/>
          </a:p>
          <a:p>
            <a:pPr marL="482600" indent="-482600" algn="l">
              <a:buSzPct val="123000"/>
              <a:buChar char="-"/>
              <a:defRPr sz="2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Crimestoppers is a charity and                        NOT a part of the police</a:t>
            </a:r>
          </a:p>
          <a:p>
            <a:pPr marL="482600" indent="-482600" algn="l">
              <a:buSzPct val="123000"/>
              <a:buChar char="-"/>
              <a:defRPr sz="2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Crimestoppers will pass on your information to the police for you</a:t>
            </a:r>
          </a:p>
          <a:p>
            <a:pPr marL="482600" indent="-482600" algn="l">
              <a:buSzPct val="123000"/>
              <a:buChar char="-"/>
              <a:defRPr sz="2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The number to call Crimestoppers is             0800 555 111   </a:t>
            </a:r>
          </a:p>
          <a:p>
            <a:pPr marL="482600" indent="-482600" algn="l">
              <a:buSzPct val="123000"/>
              <a:buChar char="-"/>
              <a:defRPr sz="2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Website is </a:t>
            </a:r>
            <a:r>
              <a:rPr dirty="0" err="1"/>
              <a:t>www.crimestoppers-uk.org</a:t>
            </a:r>
            <a:endParaRPr dirty="0"/>
          </a:p>
          <a:p>
            <a:pPr marL="482600" indent="-482600" algn="l">
              <a:buSzPct val="123000"/>
              <a:buChar char="-"/>
              <a:defRPr sz="2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When you call Crimestoppers you are completely </a:t>
            </a:r>
            <a:r>
              <a:rPr dirty="0">
                <a:latin typeface="Avenir Next Medium"/>
                <a:ea typeface="Avenir Next Medium"/>
                <a:cs typeface="Avenir Next Medium"/>
                <a:sym typeface="Avenir Next Medium"/>
              </a:rPr>
              <a:t>anonymous</a:t>
            </a:r>
          </a:p>
          <a:p>
            <a:pPr marL="482600" indent="-482600" algn="l">
              <a:buSzPct val="123000"/>
              <a:buChar char="-"/>
              <a:defRPr sz="2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Crimestoppers can be used to report any crime or suspicious activity.</a:t>
            </a:r>
          </a:p>
          <a:p>
            <a:pPr marL="482600" indent="-482600" algn="l">
              <a:buSzPct val="123000"/>
              <a:buChar char="-"/>
              <a:defRPr sz="2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Note that children cannot call Crimestoppers alone - it is important to gain the help of a trusted adult</a:t>
            </a:r>
          </a:p>
          <a:p>
            <a:pPr algn="l">
              <a:defRPr sz="2600">
                <a:solidFill>
                  <a:srgbClr val="00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dirty="0"/>
          </a:p>
        </p:txBody>
      </p:sp>
      <p:sp>
        <p:nvSpPr>
          <p:cNvPr id="352" name="Remember, if you are in immediate danger or it is an emergency you should call the police on 999."/>
          <p:cNvSpPr txBox="1"/>
          <p:nvPr/>
        </p:nvSpPr>
        <p:spPr>
          <a:xfrm>
            <a:off x="14857762" y="11013133"/>
            <a:ext cx="807066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00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Remember, if you are in immediate danger or it is an emergency you should call the police on 999.</a:t>
            </a:r>
          </a:p>
        </p:txBody>
      </p:sp>
      <p:sp>
        <p:nvSpPr>
          <p:cNvPr id="353" name="Hate crime can happen online, in the street, at school, college, work or at home."/>
          <p:cNvSpPr txBox="1"/>
          <p:nvPr/>
        </p:nvSpPr>
        <p:spPr>
          <a:xfrm>
            <a:off x="870381" y="6143625"/>
            <a:ext cx="10026377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Hate crime can happen online, in the street, at school, college, work or at home.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356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7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8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9" name="WHAT HATE CRIME LOOKS LIKE…"/>
          <p:cNvSpPr txBox="1"/>
          <p:nvPr/>
        </p:nvSpPr>
        <p:spPr>
          <a:xfrm>
            <a:off x="8109643" y="7286249"/>
            <a:ext cx="8569654" cy="2709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0000"/>
              </a:lnSpc>
              <a:defRPr sz="39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4100" dirty="0">
                <a:latin typeface="Avenir Next Ultra Light"/>
                <a:ea typeface="Avenir Next Ultra Light"/>
                <a:cs typeface="Avenir Next Ultra Light"/>
                <a:sym typeface="Avenir Next Ultra Light"/>
              </a:rPr>
              <a:t>WHAT HATE CRIME LOOKS LIKE</a:t>
            </a:r>
            <a:r>
              <a:rPr dirty="0">
                <a:latin typeface="Avenir Next Ultra Light"/>
                <a:ea typeface="Avenir Next Ultra Light"/>
                <a:cs typeface="Avenir Next Ultra Light"/>
                <a:sym typeface="Avenir Next Ultra Light"/>
              </a:rPr>
              <a:t> </a:t>
            </a:r>
          </a:p>
          <a:p>
            <a:pPr>
              <a:lnSpc>
                <a:spcPct val="70000"/>
              </a:lnSpc>
              <a:defRPr sz="137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GB" sz="10000" dirty="0"/>
              <a:t> </a:t>
            </a:r>
            <a:r>
              <a:rPr sz="10000" dirty="0"/>
              <a:t>HATE CRIME</a:t>
            </a:r>
            <a:r>
              <a:rPr dirty="0"/>
              <a:t> </a:t>
            </a:r>
            <a:endParaRPr lang="en-GB" dirty="0"/>
          </a:p>
          <a:p>
            <a:pPr>
              <a:lnSpc>
                <a:spcPct val="90000"/>
              </a:lnSpc>
              <a:defRPr sz="7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GB" dirty="0"/>
              <a:t>FREEZE FRAMES</a:t>
            </a:r>
          </a:p>
        </p:txBody>
      </p:sp>
      <p:sp>
        <p:nvSpPr>
          <p:cNvPr id="360" name="Circle"/>
          <p:cNvSpPr/>
          <p:nvPr/>
        </p:nvSpPr>
        <p:spPr>
          <a:xfrm>
            <a:off x="10391187" y="2724561"/>
            <a:ext cx="3601626" cy="360162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1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II"/>
          <p:cNvSpPr txBox="1"/>
          <p:nvPr/>
        </p:nvSpPr>
        <p:spPr>
          <a:xfrm>
            <a:off x="11257522" y="3407774"/>
            <a:ext cx="1868956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300">
                <a:solidFill>
                  <a:srgbClr val="672348"/>
                </a:solidFill>
                <a:latin typeface="Avenir Next Heavy"/>
                <a:ea typeface="Avenir Next Heavy"/>
                <a:cs typeface="Avenir Next Heavy"/>
                <a:sym typeface="Avenir Next Heavy"/>
              </a:defRPr>
            </a:lvl1pPr>
          </a:lstStyle>
          <a:p>
            <a:r>
              <a:t>II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164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" name="CELEBRATING DIFFERENCES…"/>
          <p:cNvSpPr txBox="1"/>
          <p:nvPr/>
        </p:nvSpPr>
        <p:spPr>
          <a:xfrm>
            <a:off x="6781178" y="7132667"/>
            <a:ext cx="11126444" cy="2397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60000"/>
              </a:lnSpc>
              <a:defRPr sz="63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dirty="0"/>
              <a:t>CELEBRATING DIFFERENCES</a:t>
            </a:r>
            <a:endParaRPr lang="en-GB" dirty="0"/>
          </a:p>
          <a:p>
            <a:pPr>
              <a:lnSpc>
                <a:spcPct val="60000"/>
              </a:lnSpc>
              <a:defRPr sz="63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dirty="0"/>
          </a:p>
          <a:p>
            <a:pPr>
              <a:lnSpc>
                <a:spcPct val="60000"/>
              </a:lnSpc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ANYONE WHO…</a:t>
            </a:r>
          </a:p>
        </p:txBody>
      </p:sp>
      <p:sp>
        <p:nvSpPr>
          <p:cNvPr id="168" name="Circle"/>
          <p:cNvSpPr/>
          <p:nvPr/>
        </p:nvSpPr>
        <p:spPr>
          <a:xfrm>
            <a:off x="10391187" y="2724561"/>
            <a:ext cx="3601626" cy="360162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" name="Megaphone"/>
          <p:cNvSpPr/>
          <p:nvPr/>
        </p:nvSpPr>
        <p:spPr>
          <a:xfrm rot="20911571">
            <a:off x="11191039" y="4078225"/>
            <a:ext cx="2014501" cy="1020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0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366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" name="WHAT HATE CRIME LOOKS LIKE…"/>
          <p:cNvSpPr txBox="1"/>
          <p:nvPr/>
        </p:nvSpPr>
        <p:spPr>
          <a:xfrm>
            <a:off x="3266356" y="1197315"/>
            <a:ext cx="6825587" cy="932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3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dirty="0"/>
              <a:t>WHAT HATE CRIME LOOKS LIKE </a:t>
            </a:r>
          </a:p>
          <a:p>
            <a:pPr>
              <a:lnSpc>
                <a:spcPct val="70000"/>
              </a:lnSpc>
              <a:defRPr sz="3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HATE CRIME FREEZE FRAME</a:t>
            </a:r>
          </a:p>
        </p:txBody>
      </p:sp>
      <p:pic>
        <p:nvPicPr>
          <p:cNvPr id="368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Circle"/>
          <p:cNvSpPr/>
          <p:nvPr/>
        </p:nvSpPr>
        <p:spPr>
          <a:xfrm>
            <a:off x="1156354" y="700786"/>
            <a:ext cx="1816527" cy="181652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" name="II"/>
          <p:cNvSpPr txBox="1"/>
          <p:nvPr/>
        </p:nvSpPr>
        <p:spPr>
          <a:xfrm>
            <a:off x="1130140" y="996974"/>
            <a:ext cx="1868956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100">
                <a:solidFill>
                  <a:srgbClr val="672348"/>
                </a:solidFill>
                <a:latin typeface="Avenir Next Heavy"/>
                <a:ea typeface="Avenir Next Heavy"/>
                <a:cs typeface="Avenir Next Heavy"/>
                <a:sym typeface="Avenir Next Heavy"/>
              </a:defRPr>
            </a:lvl1pPr>
          </a:lstStyle>
          <a:p>
            <a:r>
              <a:t>II</a:t>
            </a:r>
          </a:p>
        </p:txBody>
      </p:sp>
      <p:sp>
        <p:nvSpPr>
          <p:cNvPr id="372" name="VIOLENCE"/>
          <p:cNvSpPr txBox="1"/>
          <p:nvPr/>
        </p:nvSpPr>
        <p:spPr>
          <a:xfrm>
            <a:off x="13412424" y="6524877"/>
            <a:ext cx="3481566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/>
              <a:t>VIOLENCE  </a:t>
            </a:r>
          </a:p>
        </p:txBody>
      </p:sp>
      <p:sp>
        <p:nvSpPr>
          <p:cNvPr id="373" name="HARASSMENT"/>
          <p:cNvSpPr txBox="1"/>
          <p:nvPr/>
        </p:nvSpPr>
        <p:spPr>
          <a:xfrm>
            <a:off x="7556227" y="6572525"/>
            <a:ext cx="410022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/>
              <a:t>HARASSMENT  </a:t>
            </a:r>
          </a:p>
        </p:txBody>
      </p:sp>
      <p:sp>
        <p:nvSpPr>
          <p:cNvPr id="374" name="DAMAGING…"/>
          <p:cNvSpPr txBox="1"/>
          <p:nvPr/>
        </p:nvSpPr>
        <p:spPr>
          <a:xfrm>
            <a:off x="19344938" y="6297733"/>
            <a:ext cx="2808657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DAMAGING</a:t>
            </a:r>
          </a:p>
          <a:p>
            <a:pPr>
              <a:defRPr sz="3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PROPERTY  </a:t>
            </a:r>
          </a:p>
        </p:txBody>
      </p:sp>
      <p:sp>
        <p:nvSpPr>
          <p:cNvPr id="375" name="Oval"/>
          <p:cNvSpPr/>
          <p:nvPr/>
        </p:nvSpPr>
        <p:spPr>
          <a:xfrm>
            <a:off x="18290120" y="5929778"/>
            <a:ext cx="4803970" cy="2158313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6" name="THREATS"/>
          <p:cNvSpPr txBox="1"/>
          <p:nvPr/>
        </p:nvSpPr>
        <p:spPr>
          <a:xfrm>
            <a:off x="2230405" y="6432825"/>
            <a:ext cx="292298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/>
              <a:t>THREATS</a:t>
            </a:r>
          </a:p>
        </p:txBody>
      </p:sp>
      <p:sp>
        <p:nvSpPr>
          <p:cNvPr id="377" name="Oval"/>
          <p:cNvSpPr/>
          <p:nvPr/>
        </p:nvSpPr>
        <p:spPr>
          <a:xfrm>
            <a:off x="12605961" y="5908491"/>
            <a:ext cx="4803969" cy="2158313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8" name="Oval"/>
          <p:cNvSpPr/>
          <p:nvPr/>
        </p:nvSpPr>
        <p:spPr>
          <a:xfrm>
            <a:off x="6987898" y="5929778"/>
            <a:ext cx="4803969" cy="2158313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9" name="Oval"/>
          <p:cNvSpPr/>
          <p:nvPr/>
        </p:nvSpPr>
        <p:spPr>
          <a:xfrm>
            <a:off x="1289911" y="5929778"/>
            <a:ext cx="4803969" cy="2158313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WHAT HAVE WE EXPLORED SO FAR?"/>
          <p:cNvSpPr txBox="1"/>
          <p:nvPr/>
        </p:nvSpPr>
        <p:spPr>
          <a:xfrm>
            <a:off x="1621072" y="890255"/>
            <a:ext cx="1443327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WHAT HAVE WE EXPLORED SO FAR?</a:t>
            </a:r>
          </a:p>
        </p:txBody>
      </p:sp>
      <p:pic>
        <p:nvPicPr>
          <p:cNvPr id="3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406"/>
            <a:ext cx="243840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We have:…"/>
          <p:cNvSpPr txBox="1"/>
          <p:nvPr/>
        </p:nvSpPr>
        <p:spPr>
          <a:xfrm>
            <a:off x="1686899" y="2217358"/>
            <a:ext cx="18961477" cy="501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spcBef>
                <a:spcPts val="1300"/>
              </a:spcBef>
              <a:defRPr sz="35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We have: </a:t>
            </a:r>
          </a:p>
          <a:p>
            <a:pPr algn="l">
              <a:lnSpc>
                <a:spcPct val="110000"/>
              </a:lnSpc>
              <a:spcBef>
                <a:spcPts val="1300"/>
              </a:spcBef>
              <a:defRPr sz="35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Celebrated what makes us different</a:t>
            </a:r>
          </a:p>
          <a:p>
            <a:pPr algn="l">
              <a:lnSpc>
                <a:spcPct val="110000"/>
              </a:lnSpc>
              <a:spcBef>
                <a:spcPts val="1300"/>
              </a:spcBef>
              <a:defRPr sz="35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Identified what discrimination is</a:t>
            </a:r>
          </a:p>
          <a:p>
            <a:pPr algn="l">
              <a:lnSpc>
                <a:spcPct val="110000"/>
              </a:lnSpc>
              <a:spcBef>
                <a:spcPts val="1300"/>
              </a:spcBef>
              <a:defRPr sz="35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Explored example types of discrimination and how this might feel</a:t>
            </a:r>
          </a:p>
          <a:p>
            <a:pPr algn="l">
              <a:lnSpc>
                <a:spcPct val="110000"/>
              </a:lnSpc>
              <a:spcBef>
                <a:spcPts val="1300"/>
              </a:spcBef>
              <a:defRPr sz="35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Identified what hate crime looks like</a:t>
            </a:r>
          </a:p>
        </p:txBody>
      </p:sp>
      <p:sp>
        <p:nvSpPr>
          <p:cNvPr id="384" name="Who are the key trusted adults?…"/>
          <p:cNvSpPr txBox="1"/>
          <p:nvPr/>
        </p:nvSpPr>
        <p:spPr>
          <a:xfrm>
            <a:off x="4419262" y="9837976"/>
            <a:ext cx="18961478" cy="2382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lnSpc>
                <a:spcPct val="110000"/>
              </a:lnSpc>
              <a:spcBef>
                <a:spcPts val="1300"/>
              </a:spcBef>
              <a:defRPr sz="35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Who are the key trusted adults?</a:t>
            </a:r>
          </a:p>
          <a:p>
            <a:pPr algn="r">
              <a:lnSpc>
                <a:spcPct val="110000"/>
              </a:lnSpc>
              <a:spcBef>
                <a:spcPts val="1300"/>
              </a:spcBef>
              <a:defRPr sz="35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Who else can we report to?</a:t>
            </a:r>
          </a:p>
        </p:txBody>
      </p:sp>
      <p:sp>
        <p:nvSpPr>
          <p:cNvPr id="385" name="Line"/>
          <p:cNvSpPr/>
          <p:nvPr/>
        </p:nvSpPr>
        <p:spPr>
          <a:xfrm rot="5440276">
            <a:off x="1660487" y="-5660364"/>
            <a:ext cx="17250956" cy="32276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6" name="WHO CAN WE TALK TO?"/>
          <p:cNvSpPr txBox="1"/>
          <p:nvPr/>
        </p:nvSpPr>
        <p:spPr>
          <a:xfrm>
            <a:off x="13805627" y="8314465"/>
            <a:ext cx="9689898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66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WHO CAN WE TALK TO?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2" animBg="1" advAuto="0"/>
      <p:bldP spid="386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389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" name="BEAT POEM CREATION…"/>
          <p:cNvSpPr txBox="1"/>
          <p:nvPr/>
        </p:nvSpPr>
        <p:spPr>
          <a:xfrm>
            <a:off x="7761299" y="7378643"/>
            <a:ext cx="8861401" cy="2569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60000"/>
              </a:lnSpc>
              <a:defRPr sz="63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dirty="0"/>
              <a:t>BEAT POEM CREATION</a:t>
            </a:r>
            <a:endParaRPr lang="en-GB" dirty="0"/>
          </a:p>
          <a:p>
            <a:pPr>
              <a:lnSpc>
                <a:spcPct val="60000"/>
              </a:lnSpc>
              <a:defRPr sz="63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dirty="0"/>
          </a:p>
          <a:p>
            <a:pPr>
              <a:lnSpc>
                <a:spcPct val="60000"/>
              </a:lnSpc>
              <a:defRPr sz="121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OUR VOICE</a:t>
            </a:r>
          </a:p>
        </p:txBody>
      </p:sp>
      <p:sp>
        <p:nvSpPr>
          <p:cNvPr id="393" name="Circle"/>
          <p:cNvSpPr/>
          <p:nvPr/>
        </p:nvSpPr>
        <p:spPr>
          <a:xfrm>
            <a:off x="10391187" y="2724561"/>
            <a:ext cx="3601626" cy="360162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94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Edit Document"/>
          <p:cNvSpPr/>
          <p:nvPr/>
        </p:nvSpPr>
        <p:spPr>
          <a:xfrm>
            <a:off x="11519526" y="3629103"/>
            <a:ext cx="1649748" cy="1792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roup"/>
          <p:cNvGrpSpPr/>
          <p:nvPr/>
        </p:nvGrpSpPr>
        <p:grpSpPr>
          <a:xfrm>
            <a:off x="893729" y="579695"/>
            <a:ext cx="2168058" cy="2168058"/>
            <a:chOff x="0" y="0"/>
            <a:chExt cx="2168057" cy="2168057"/>
          </a:xfrm>
        </p:grpSpPr>
        <p:sp>
          <p:nvSpPr>
            <p:cNvPr id="398" name="Circle"/>
            <p:cNvSpPr/>
            <p:nvPr/>
          </p:nvSpPr>
          <p:spPr>
            <a:xfrm>
              <a:off x="0" y="0"/>
              <a:ext cx="2168058" cy="216805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9" name="Edit Document"/>
            <p:cNvSpPr/>
            <p:nvPr/>
          </p:nvSpPr>
          <p:spPr>
            <a:xfrm>
              <a:off x="679222" y="544503"/>
              <a:ext cx="993093" cy="107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extrusionOk="0">
                  <a:moveTo>
                    <a:pt x="178" y="0"/>
                  </a:moveTo>
                  <a:cubicBezTo>
                    <a:pt x="80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80" y="21600"/>
                    <a:pt x="178" y="21600"/>
                  </a:cubicBezTo>
                  <a:lnTo>
                    <a:pt x="17891" y="21600"/>
                  </a:lnTo>
                  <a:cubicBezTo>
                    <a:pt x="17989" y="21600"/>
                    <a:pt x="18069" y="21528"/>
                    <a:pt x="18069" y="21438"/>
                  </a:cubicBezTo>
                  <a:lnTo>
                    <a:pt x="18069" y="10414"/>
                  </a:lnTo>
                  <a:lnTo>
                    <a:pt x="13054" y="15043"/>
                  </a:lnTo>
                  <a:cubicBezTo>
                    <a:pt x="12867" y="15216"/>
                    <a:pt x="12647" y="15358"/>
                    <a:pt x="12407" y="15463"/>
                  </a:cubicBezTo>
                  <a:lnTo>
                    <a:pt x="8385" y="17111"/>
                  </a:lnTo>
                  <a:cubicBezTo>
                    <a:pt x="8235" y="17177"/>
                    <a:pt x="8078" y="17032"/>
                    <a:pt x="8149" y="16892"/>
                  </a:cubicBezTo>
                  <a:lnTo>
                    <a:pt x="9963" y="13105"/>
                  </a:lnTo>
                  <a:cubicBezTo>
                    <a:pt x="10077" y="12882"/>
                    <a:pt x="10231" y="12679"/>
                    <a:pt x="10420" y="12504"/>
                  </a:cubicBezTo>
                  <a:lnTo>
                    <a:pt x="17644" y="5837"/>
                  </a:lnTo>
                  <a:lnTo>
                    <a:pt x="11926" y="5837"/>
                  </a:lnTo>
                  <a:cubicBezTo>
                    <a:pt x="11828" y="5837"/>
                    <a:pt x="11748" y="5765"/>
                    <a:pt x="11748" y="5674"/>
                  </a:cubicBezTo>
                  <a:lnTo>
                    <a:pt x="11748" y="58"/>
                  </a:lnTo>
                  <a:cubicBezTo>
                    <a:pt x="11748" y="26"/>
                    <a:pt x="11720" y="0"/>
                    <a:pt x="11685" y="0"/>
                  </a:cubicBezTo>
                  <a:lnTo>
                    <a:pt x="178" y="0"/>
                  </a:lnTo>
                  <a:close/>
                  <a:moveTo>
                    <a:pt x="12563" y="86"/>
                  </a:moveTo>
                  <a:cubicBezTo>
                    <a:pt x="12541" y="94"/>
                    <a:pt x="12525" y="114"/>
                    <a:pt x="12525" y="140"/>
                  </a:cubicBezTo>
                  <a:lnTo>
                    <a:pt x="12525" y="4958"/>
                  </a:lnTo>
                  <a:cubicBezTo>
                    <a:pt x="12525" y="5048"/>
                    <a:pt x="12605" y="5120"/>
                    <a:pt x="12703" y="5120"/>
                  </a:cubicBezTo>
                  <a:lnTo>
                    <a:pt x="17917" y="5120"/>
                  </a:lnTo>
                  <a:cubicBezTo>
                    <a:pt x="17974" y="5120"/>
                    <a:pt x="18001" y="5058"/>
                    <a:pt x="17962" y="5021"/>
                  </a:cubicBezTo>
                  <a:lnTo>
                    <a:pt x="12632" y="99"/>
                  </a:lnTo>
                  <a:cubicBezTo>
                    <a:pt x="12612" y="81"/>
                    <a:pt x="12585" y="78"/>
                    <a:pt x="12563" y="86"/>
                  </a:cubicBezTo>
                  <a:close/>
                  <a:moveTo>
                    <a:pt x="20172" y="4728"/>
                  </a:moveTo>
                  <a:cubicBezTo>
                    <a:pt x="20023" y="4734"/>
                    <a:pt x="19872" y="4794"/>
                    <a:pt x="19753" y="4903"/>
                  </a:cubicBezTo>
                  <a:lnTo>
                    <a:pt x="18916" y="5676"/>
                  </a:lnTo>
                  <a:cubicBezTo>
                    <a:pt x="18892" y="5699"/>
                    <a:pt x="18892" y="5736"/>
                    <a:pt x="18916" y="5758"/>
                  </a:cubicBezTo>
                  <a:lnTo>
                    <a:pt x="20419" y="7147"/>
                  </a:lnTo>
                  <a:cubicBezTo>
                    <a:pt x="20443" y="7170"/>
                    <a:pt x="20483" y="7170"/>
                    <a:pt x="20508" y="7147"/>
                  </a:cubicBezTo>
                  <a:lnTo>
                    <a:pt x="21345" y="6372"/>
                  </a:lnTo>
                  <a:cubicBezTo>
                    <a:pt x="21583" y="6154"/>
                    <a:pt x="21600" y="5815"/>
                    <a:pt x="21383" y="5615"/>
                  </a:cubicBezTo>
                  <a:lnTo>
                    <a:pt x="20576" y="4868"/>
                  </a:lnTo>
                  <a:cubicBezTo>
                    <a:pt x="20468" y="4768"/>
                    <a:pt x="20321" y="4722"/>
                    <a:pt x="20172" y="4728"/>
                  </a:cubicBezTo>
                  <a:close/>
                  <a:moveTo>
                    <a:pt x="18322" y="6249"/>
                  </a:moveTo>
                  <a:cubicBezTo>
                    <a:pt x="18306" y="6249"/>
                    <a:pt x="18290" y="6255"/>
                    <a:pt x="18277" y="6266"/>
                  </a:cubicBezTo>
                  <a:lnTo>
                    <a:pt x="11222" y="12779"/>
                  </a:lnTo>
                  <a:cubicBezTo>
                    <a:pt x="11198" y="12801"/>
                    <a:pt x="11198" y="12838"/>
                    <a:pt x="11222" y="12861"/>
                  </a:cubicBezTo>
                  <a:lnTo>
                    <a:pt x="12727" y="14249"/>
                  </a:lnTo>
                  <a:cubicBezTo>
                    <a:pt x="12751" y="14272"/>
                    <a:pt x="12789" y="14272"/>
                    <a:pt x="12814" y="14249"/>
                  </a:cubicBezTo>
                  <a:lnTo>
                    <a:pt x="19869" y="7737"/>
                  </a:lnTo>
                  <a:cubicBezTo>
                    <a:pt x="19893" y="7714"/>
                    <a:pt x="19893" y="7677"/>
                    <a:pt x="19869" y="7655"/>
                  </a:cubicBezTo>
                  <a:lnTo>
                    <a:pt x="18366" y="6266"/>
                  </a:lnTo>
                  <a:cubicBezTo>
                    <a:pt x="18354" y="6255"/>
                    <a:pt x="18338" y="6249"/>
                    <a:pt x="18322" y="6249"/>
                  </a:cubicBezTo>
                  <a:close/>
                  <a:moveTo>
                    <a:pt x="10691" y="13419"/>
                  </a:moveTo>
                  <a:cubicBezTo>
                    <a:pt x="10671" y="13422"/>
                    <a:pt x="10653" y="13432"/>
                    <a:pt x="10644" y="13451"/>
                  </a:cubicBezTo>
                  <a:lnTo>
                    <a:pt x="9401" y="15879"/>
                  </a:lnTo>
                  <a:cubicBezTo>
                    <a:pt x="9375" y="15929"/>
                    <a:pt x="9430" y="15979"/>
                    <a:pt x="9483" y="15955"/>
                  </a:cubicBezTo>
                  <a:lnTo>
                    <a:pt x="12114" y="14808"/>
                  </a:lnTo>
                  <a:cubicBezTo>
                    <a:pt x="12154" y="14790"/>
                    <a:pt x="12161" y="14741"/>
                    <a:pt x="12130" y="14712"/>
                  </a:cubicBezTo>
                  <a:lnTo>
                    <a:pt x="10745" y="13434"/>
                  </a:lnTo>
                  <a:cubicBezTo>
                    <a:pt x="10730" y="13420"/>
                    <a:pt x="10710" y="13416"/>
                    <a:pt x="10691" y="13419"/>
                  </a:cubicBezTo>
                  <a:close/>
                </a:path>
              </a:pathLst>
            </a:custGeom>
            <a:solidFill>
              <a:srgbClr val="6723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1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2" name="BEAT POEM CREATION…"/>
          <p:cNvSpPr txBox="1"/>
          <p:nvPr/>
        </p:nvSpPr>
        <p:spPr>
          <a:xfrm>
            <a:off x="3665422" y="916964"/>
            <a:ext cx="4109289" cy="149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3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2800">
                <a:latin typeface="Avenir Next Medium"/>
                <a:ea typeface="Avenir Next Medium"/>
                <a:cs typeface="Avenir Next Medium"/>
                <a:sym typeface="Avenir Next Medium"/>
              </a:rPr>
              <a:t>BEAT POEM CREATION</a:t>
            </a:r>
            <a:r>
              <a:t> </a:t>
            </a:r>
          </a:p>
          <a:p>
            <a:pPr>
              <a:lnSpc>
                <a:spcPct val="70000"/>
              </a:lnSpc>
              <a:defRPr sz="56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OUR VOICE</a:t>
            </a:r>
          </a:p>
        </p:txBody>
      </p:sp>
      <p:pic>
        <p:nvPicPr>
          <p:cNvPr id="403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With our voices, we can make a change.…"/>
          <p:cNvSpPr txBox="1"/>
          <p:nvPr/>
        </p:nvSpPr>
        <p:spPr>
          <a:xfrm>
            <a:off x="1197499" y="5492525"/>
            <a:ext cx="19918690" cy="5313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0000"/>
              </a:lnSpc>
              <a:defRPr sz="56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With our voices, we can make a change.</a:t>
            </a:r>
          </a:p>
          <a:p>
            <a:pPr algn="l" defTabSz="457200">
              <a:lnSpc>
                <a:spcPct val="110000"/>
              </a:lnSpc>
              <a:defRPr sz="56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We can bring an end to the fear and pain.</a:t>
            </a:r>
          </a:p>
          <a:p>
            <a:pPr algn="l" defTabSz="457200">
              <a:lnSpc>
                <a:spcPct val="110000"/>
              </a:lnSpc>
              <a:defRPr sz="56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We have the power to speak out, stand tall,</a:t>
            </a:r>
          </a:p>
          <a:p>
            <a:pPr algn="l" defTabSz="457200">
              <a:lnSpc>
                <a:spcPct val="110000"/>
              </a:lnSpc>
              <a:defRPr sz="56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Our community belongs to us all.</a:t>
            </a:r>
          </a:p>
        </p:txBody>
      </p:sp>
      <p:sp>
        <p:nvSpPr>
          <p:cNvPr id="406" name="POEM STARTER VERSE"/>
          <p:cNvSpPr txBox="1"/>
          <p:nvPr/>
        </p:nvSpPr>
        <p:spPr>
          <a:xfrm>
            <a:off x="1091440" y="3992631"/>
            <a:ext cx="21064611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9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POEM STARTER VERSE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409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" name="CLOSING DISCUSSION"/>
          <p:cNvSpPr txBox="1"/>
          <p:nvPr/>
        </p:nvSpPr>
        <p:spPr>
          <a:xfrm>
            <a:off x="6114338" y="6947945"/>
            <a:ext cx="12155324" cy="240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60000"/>
              </a:lnSpc>
              <a:defRPr sz="7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/>
          </a:p>
          <a:p>
            <a:pPr>
              <a:lnSpc>
                <a:spcPct val="60000"/>
              </a:lnSpc>
              <a:defRPr sz="88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CLOSING DISCUSSION</a:t>
            </a:r>
          </a:p>
        </p:txBody>
      </p:sp>
      <p:sp>
        <p:nvSpPr>
          <p:cNvPr id="413" name="Circle"/>
          <p:cNvSpPr/>
          <p:nvPr/>
        </p:nvSpPr>
        <p:spPr>
          <a:xfrm>
            <a:off x="10391187" y="2724561"/>
            <a:ext cx="3601626" cy="360162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14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Revise"/>
          <p:cNvSpPr/>
          <p:nvPr/>
        </p:nvSpPr>
        <p:spPr>
          <a:xfrm>
            <a:off x="11132262" y="3465636"/>
            <a:ext cx="2119476" cy="2119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WHAT DO YOU THINK?"/>
          <p:cNvSpPr txBox="1"/>
          <p:nvPr/>
        </p:nvSpPr>
        <p:spPr>
          <a:xfrm>
            <a:off x="4732037" y="2720694"/>
            <a:ext cx="993952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WHAT DO YOU THINK?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957" y="-536102"/>
            <a:ext cx="25267914" cy="14788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9406"/>
            <a:ext cx="243840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Did you have many things in common?…"/>
          <p:cNvSpPr txBox="1"/>
          <p:nvPr/>
        </p:nvSpPr>
        <p:spPr>
          <a:xfrm>
            <a:off x="4931558" y="5053687"/>
            <a:ext cx="16303262" cy="4208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Did you have many things in common?</a:t>
            </a:r>
          </a:p>
          <a:p>
            <a:pPr algn="l">
              <a:lnSpc>
                <a:spcPct val="130000"/>
              </a:lnSpc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What were your differences?</a:t>
            </a:r>
          </a:p>
          <a:p>
            <a:pPr algn="l">
              <a:lnSpc>
                <a:spcPct val="130000"/>
              </a:lnSpc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Did you discover anything new about anybody else?</a:t>
            </a:r>
          </a:p>
          <a:p>
            <a:pPr algn="l">
              <a:lnSpc>
                <a:spcPct val="130000"/>
              </a:lnSpc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What did we learn from this game?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179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MADE BY YOUNG PEOPLE FOR YOUNG PEOPLE…"/>
          <p:cNvSpPr txBox="1"/>
          <p:nvPr/>
        </p:nvSpPr>
        <p:spPr>
          <a:xfrm>
            <a:off x="6773227" y="7141210"/>
            <a:ext cx="11142346" cy="237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38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MADE BY YOUNG PEOPLE FOR YOUNG PEOPLE </a:t>
            </a:r>
          </a:p>
          <a:p>
            <a:pPr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FILM SCREENING</a:t>
            </a:r>
          </a:p>
        </p:txBody>
      </p:sp>
      <p:sp>
        <p:nvSpPr>
          <p:cNvPr id="183" name="Circle"/>
          <p:cNvSpPr/>
          <p:nvPr/>
        </p:nvSpPr>
        <p:spPr>
          <a:xfrm>
            <a:off x="10391187" y="2724561"/>
            <a:ext cx="3601626" cy="360162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4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Clapperboard"/>
          <p:cNvSpPr/>
          <p:nvPr/>
        </p:nvSpPr>
        <p:spPr>
          <a:xfrm>
            <a:off x="11418463" y="3718030"/>
            <a:ext cx="1547074" cy="1614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70" y="0"/>
                </a:moveTo>
                <a:lnTo>
                  <a:pt x="0" y="5292"/>
                </a:lnTo>
                <a:lnTo>
                  <a:pt x="867" y="8314"/>
                </a:lnTo>
                <a:lnTo>
                  <a:pt x="867" y="10773"/>
                </a:lnTo>
                <a:lnTo>
                  <a:pt x="867" y="19877"/>
                </a:lnTo>
                <a:cubicBezTo>
                  <a:pt x="867" y="20829"/>
                  <a:pt x="1671" y="21600"/>
                  <a:pt x="2665" y="21600"/>
                </a:cubicBezTo>
                <a:lnTo>
                  <a:pt x="19693" y="21600"/>
                </a:lnTo>
                <a:cubicBezTo>
                  <a:pt x="20686" y="21600"/>
                  <a:pt x="21491" y="20829"/>
                  <a:pt x="21491" y="19877"/>
                </a:cubicBezTo>
                <a:lnTo>
                  <a:pt x="21491" y="7870"/>
                </a:lnTo>
                <a:lnTo>
                  <a:pt x="4430" y="7870"/>
                </a:lnTo>
                <a:lnTo>
                  <a:pt x="4280" y="7675"/>
                </a:lnTo>
                <a:lnTo>
                  <a:pt x="21600" y="3242"/>
                </a:lnTo>
                <a:lnTo>
                  <a:pt x="20670" y="0"/>
                </a:lnTo>
                <a:close/>
                <a:moveTo>
                  <a:pt x="18009" y="1164"/>
                </a:moveTo>
                <a:lnTo>
                  <a:pt x="20332" y="3009"/>
                </a:lnTo>
                <a:lnTo>
                  <a:pt x="18100" y="3581"/>
                </a:lnTo>
                <a:lnTo>
                  <a:pt x="15779" y="1736"/>
                </a:lnTo>
                <a:lnTo>
                  <a:pt x="18009" y="1164"/>
                </a:lnTo>
                <a:close/>
                <a:moveTo>
                  <a:pt x="13616" y="2290"/>
                </a:moveTo>
                <a:lnTo>
                  <a:pt x="15938" y="4134"/>
                </a:lnTo>
                <a:lnTo>
                  <a:pt x="13708" y="4706"/>
                </a:lnTo>
                <a:lnTo>
                  <a:pt x="11385" y="2862"/>
                </a:lnTo>
                <a:lnTo>
                  <a:pt x="13616" y="2290"/>
                </a:lnTo>
                <a:close/>
                <a:moveTo>
                  <a:pt x="9222" y="3417"/>
                </a:moveTo>
                <a:lnTo>
                  <a:pt x="11545" y="5262"/>
                </a:lnTo>
                <a:lnTo>
                  <a:pt x="9314" y="5834"/>
                </a:lnTo>
                <a:lnTo>
                  <a:pt x="6992" y="3989"/>
                </a:lnTo>
                <a:lnTo>
                  <a:pt x="9222" y="3417"/>
                </a:lnTo>
                <a:close/>
                <a:moveTo>
                  <a:pt x="4829" y="4543"/>
                </a:moveTo>
                <a:lnTo>
                  <a:pt x="7151" y="6387"/>
                </a:lnTo>
                <a:lnTo>
                  <a:pt x="4921" y="6959"/>
                </a:lnTo>
                <a:lnTo>
                  <a:pt x="2600" y="5115"/>
                </a:lnTo>
                <a:lnTo>
                  <a:pt x="4829" y="4543"/>
                </a:lnTo>
                <a:close/>
                <a:moveTo>
                  <a:pt x="1582" y="6411"/>
                </a:moveTo>
                <a:cubicBezTo>
                  <a:pt x="1803" y="6411"/>
                  <a:pt x="1981" y="6582"/>
                  <a:pt x="1981" y="6794"/>
                </a:cubicBezTo>
                <a:cubicBezTo>
                  <a:pt x="1981" y="7006"/>
                  <a:pt x="1803" y="7179"/>
                  <a:pt x="1582" y="7179"/>
                </a:cubicBezTo>
                <a:cubicBezTo>
                  <a:pt x="1360" y="7179"/>
                  <a:pt x="1180" y="7006"/>
                  <a:pt x="1180" y="6794"/>
                </a:cubicBezTo>
                <a:cubicBezTo>
                  <a:pt x="1180" y="6582"/>
                  <a:pt x="1360" y="6411"/>
                  <a:pt x="1582" y="6411"/>
                </a:cubicBezTo>
                <a:close/>
                <a:moveTo>
                  <a:pt x="4847" y="8417"/>
                </a:moveTo>
                <a:lnTo>
                  <a:pt x="6592" y="10773"/>
                </a:lnTo>
                <a:lnTo>
                  <a:pt x="4847" y="10773"/>
                </a:lnTo>
                <a:lnTo>
                  <a:pt x="4847" y="8417"/>
                </a:lnTo>
                <a:close/>
                <a:moveTo>
                  <a:pt x="7086" y="8417"/>
                </a:moveTo>
                <a:lnTo>
                  <a:pt x="9395" y="8417"/>
                </a:lnTo>
                <a:lnTo>
                  <a:pt x="11140" y="10773"/>
                </a:lnTo>
                <a:lnTo>
                  <a:pt x="8831" y="10773"/>
                </a:lnTo>
                <a:lnTo>
                  <a:pt x="7086" y="8417"/>
                </a:lnTo>
                <a:close/>
                <a:moveTo>
                  <a:pt x="11633" y="8417"/>
                </a:moveTo>
                <a:lnTo>
                  <a:pt x="13942" y="8417"/>
                </a:lnTo>
                <a:lnTo>
                  <a:pt x="15687" y="10773"/>
                </a:lnTo>
                <a:lnTo>
                  <a:pt x="13378" y="10773"/>
                </a:lnTo>
                <a:lnTo>
                  <a:pt x="11633" y="8417"/>
                </a:lnTo>
                <a:close/>
                <a:moveTo>
                  <a:pt x="16181" y="8417"/>
                </a:moveTo>
                <a:lnTo>
                  <a:pt x="18490" y="8417"/>
                </a:lnTo>
                <a:lnTo>
                  <a:pt x="20235" y="10773"/>
                </a:lnTo>
                <a:lnTo>
                  <a:pt x="17926" y="10773"/>
                </a:lnTo>
                <a:lnTo>
                  <a:pt x="16181" y="8417"/>
                </a:lnTo>
                <a:close/>
                <a:moveTo>
                  <a:pt x="1932" y="9052"/>
                </a:moveTo>
                <a:cubicBezTo>
                  <a:pt x="2203" y="9012"/>
                  <a:pt x="2433" y="9233"/>
                  <a:pt x="2392" y="9492"/>
                </a:cubicBezTo>
                <a:cubicBezTo>
                  <a:pt x="2366" y="9654"/>
                  <a:pt x="2228" y="9786"/>
                  <a:pt x="2059" y="9811"/>
                </a:cubicBezTo>
                <a:cubicBezTo>
                  <a:pt x="1788" y="9851"/>
                  <a:pt x="1558" y="9630"/>
                  <a:pt x="1599" y="9371"/>
                </a:cubicBezTo>
                <a:cubicBezTo>
                  <a:pt x="1625" y="9209"/>
                  <a:pt x="1763" y="9077"/>
                  <a:pt x="1932" y="9052"/>
                </a:cubicBezTo>
                <a:close/>
                <a:moveTo>
                  <a:pt x="3766" y="9052"/>
                </a:moveTo>
                <a:cubicBezTo>
                  <a:pt x="4036" y="9012"/>
                  <a:pt x="4267" y="9233"/>
                  <a:pt x="4225" y="9492"/>
                </a:cubicBezTo>
                <a:cubicBezTo>
                  <a:pt x="4199" y="9654"/>
                  <a:pt x="4061" y="9786"/>
                  <a:pt x="3892" y="9811"/>
                </a:cubicBezTo>
                <a:cubicBezTo>
                  <a:pt x="3622" y="9851"/>
                  <a:pt x="3391" y="9630"/>
                  <a:pt x="3433" y="9371"/>
                </a:cubicBezTo>
                <a:cubicBezTo>
                  <a:pt x="3458" y="9209"/>
                  <a:pt x="3597" y="9077"/>
                  <a:pt x="3766" y="9052"/>
                </a:cubicBezTo>
                <a:close/>
                <a:moveTo>
                  <a:pt x="2513" y="13900"/>
                </a:moveTo>
                <a:lnTo>
                  <a:pt x="19911" y="13900"/>
                </a:lnTo>
                <a:lnTo>
                  <a:pt x="19911" y="14399"/>
                </a:lnTo>
                <a:lnTo>
                  <a:pt x="2513" y="14399"/>
                </a:lnTo>
                <a:lnTo>
                  <a:pt x="2513" y="13900"/>
                </a:lnTo>
                <a:close/>
                <a:moveTo>
                  <a:pt x="2513" y="17423"/>
                </a:moveTo>
                <a:lnTo>
                  <a:pt x="19911" y="17423"/>
                </a:lnTo>
                <a:lnTo>
                  <a:pt x="19911" y="17923"/>
                </a:lnTo>
                <a:lnTo>
                  <a:pt x="2513" y="17923"/>
                </a:lnTo>
                <a:lnTo>
                  <a:pt x="2513" y="17423"/>
                </a:ln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pic>
        <p:nvPicPr>
          <p:cNvPr id="189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creenshot 2022-10-07 at 16.48.21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556" y="1596594"/>
            <a:ext cx="15696887" cy="8826365"/>
          </a:xfrm>
          <a:prstGeom prst="rect">
            <a:avLst/>
          </a:prstGeom>
          <a:ln w="165100">
            <a:solidFill>
              <a:srgbClr val="FFFFFF"/>
            </a:solidFill>
            <a:miter lim="400000"/>
          </a:ln>
        </p:spPr>
      </p:pic>
      <p:sp>
        <p:nvSpPr>
          <p:cNvPr id="192" name="CLICK TO PLAY"/>
          <p:cNvSpPr txBox="1"/>
          <p:nvPr/>
        </p:nvSpPr>
        <p:spPr>
          <a:xfrm>
            <a:off x="8916920" y="10745954"/>
            <a:ext cx="655016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400" u="sng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  <a:hlinkClick r:id="rId4"/>
              </a:defRPr>
            </a:lvl1pPr>
          </a:lstStyle>
          <a:p>
            <a:pPr>
              <a:defRPr u="none"/>
            </a:pPr>
            <a:r>
              <a:rPr u="sng" dirty="0">
                <a:hlinkClick r:id="rId4"/>
              </a:rPr>
              <a:t>CLICK TO PLAY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WHAT DO YOU THINK?"/>
          <p:cNvSpPr txBox="1"/>
          <p:nvPr/>
        </p:nvSpPr>
        <p:spPr>
          <a:xfrm>
            <a:off x="4732037" y="2720694"/>
            <a:ext cx="993952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WHAT DO YOU THINK?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957" y="-536102"/>
            <a:ext cx="25267914" cy="14788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9406"/>
            <a:ext cx="243840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How does the film relate to celebrating our differences?…"/>
          <p:cNvSpPr txBox="1"/>
          <p:nvPr/>
        </p:nvSpPr>
        <p:spPr>
          <a:xfrm>
            <a:off x="4931558" y="5053687"/>
            <a:ext cx="16303262" cy="4208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How does the film relate to celebrating our differences?</a:t>
            </a:r>
          </a:p>
          <a:p>
            <a:pPr algn="l">
              <a:lnSpc>
                <a:spcPct val="130000"/>
              </a:lnSpc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Name three things mentioned in the film? </a:t>
            </a:r>
          </a:p>
          <a:p>
            <a:pPr algn="l">
              <a:lnSpc>
                <a:spcPct val="130000"/>
              </a:lnSpc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How did the film make us feel?</a:t>
            </a:r>
          </a:p>
          <a:p>
            <a:pPr algn="l">
              <a:lnSpc>
                <a:spcPct val="130000"/>
              </a:lnSpc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What could the charity Crimestoppers do to help?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is when you are treated unfairly because of who you are, or what you believe."/>
          <p:cNvSpPr txBox="1"/>
          <p:nvPr/>
        </p:nvSpPr>
        <p:spPr>
          <a:xfrm>
            <a:off x="1895002" y="2479423"/>
            <a:ext cx="13965090" cy="1899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48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530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</a:t>
            </a:r>
            <a:r>
              <a:rPr sz="3500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</a:rPr>
              <a:t>is when you are treated unfairly because of who you are, or what you believe. </a:t>
            </a:r>
          </a:p>
        </p:txBody>
      </p:sp>
      <p:sp>
        <p:nvSpPr>
          <p:cNvPr id="200" name="WHAT DOES IT MEAN?"/>
          <p:cNvSpPr txBox="1"/>
          <p:nvPr/>
        </p:nvSpPr>
        <p:spPr>
          <a:xfrm>
            <a:off x="1752772" y="1132853"/>
            <a:ext cx="563575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WHAT DOES IT MEAN? </a:t>
            </a:r>
          </a:p>
        </p:txBody>
      </p:sp>
      <p:pic>
        <p:nvPicPr>
          <p:cNvPr id="2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406"/>
            <a:ext cx="243840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DISCRIMINATION"/>
          <p:cNvSpPr txBox="1"/>
          <p:nvPr/>
        </p:nvSpPr>
        <p:spPr>
          <a:xfrm>
            <a:off x="1822218" y="2763106"/>
            <a:ext cx="582706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30000"/>
              </a:lnSpc>
              <a:defRPr sz="4000">
                <a:solidFill>
                  <a:srgbClr val="701C4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>
                <a:latin typeface="Avenir Next Demi Bold"/>
                <a:ea typeface="Avenir Next Demi Bold"/>
                <a:cs typeface="Avenir Next Demi Bold"/>
                <a:sym typeface="Avenir Next Demi Bold"/>
              </a:rPr>
              <a:t>DISCRIMINATION</a:t>
            </a:r>
          </a:p>
        </p:txBody>
      </p:sp>
      <p:sp>
        <p:nvSpPr>
          <p:cNvPr id="203" name="(https://saricharity.org.uk/resources/what-is-hate-crime/)"/>
          <p:cNvSpPr txBox="1"/>
          <p:nvPr/>
        </p:nvSpPr>
        <p:spPr>
          <a:xfrm>
            <a:off x="9445078" y="4705497"/>
            <a:ext cx="5493843" cy="387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1900">
                <a:solidFill>
                  <a:srgbClr val="000000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r>
              <a:t>(</a:t>
            </a:r>
            <a:r>
              <a:rPr>
                <a:hlinkClick r:id="rId3"/>
              </a:rPr>
              <a:t>https://saricharity.org.uk/resources/what-is-hate-crime/</a:t>
            </a:r>
            <a:r>
              <a:t>)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94191">
            <a:off x="14438828" y="195679"/>
            <a:ext cx="11904918" cy="55795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oup"/>
          <p:cNvGrpSpPr/>
          <p:nvPr/>
        </p:nvGrpSpPr>
        <p:grpSpPr>
          <a:xfrm>
            <a:off x="1996050" y="6054061"/>
            <a:ext cx="20391901" cy="5216286"/>
            <a:chOff x="0" y="390227"/>
            <a:chExt cx="20391900" cy="5216284"/>
          </a:xfrm>
        </p:grpSpPr>
        <p:sp>
          <p:nvSpPr>
            <p:cNvPr id="205" name="Rounded Rectangle"/>
            <p:cNvSpPr/>
            <p:nvPr/>
          </p:nvSpPr>
          <p:spPr>
            <a:xfrm>
              <a:off x="0" y="731153"/>
              <a:ext cx="20391900" cy="4875358"/>
            </a:xfrm>
            <a:prstGeom prst="roundRect">
              <a:avLst>
                <a:gd name="adj" fmla="val 21502"/>
              </a:avLst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6" name="EXAMPLE PROTECTED CHARACTERISTICS…"/>
            <p:cNvSpPr/>
            <p:nvPr/>
          </p:nvSpPr>
          <p:spPr>
            <a:xfrm>
              <a:off x="4719250" y="390227"/>
              <a:ext cx="10953399" cy="71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dirty="0"/>
            </a:p>
          </p:txBody>
        </p:sp>
        <p:sp>
          <p:nvSpPr>
            <p:cNvPr id="207" name="What we look like…"/>
            <p:cNvSpPr/>
            <p:nvPr/>
          </p:nvSpPr>
          <p:spPr>
            <a:xfrm>
              <a:off x="1300557" y="3882948"/>
              <a:ext cx="3950174" cy="123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dirty="0"/>
                <a:t>What we look like 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Ultra Light"/>
                  <a:ea typeface="Avenir Next Ultra Light"/>
                  <a:cs typeface="Avenir Next Ultra Light"/>
                  <a:sym typeface="Avenir Next Ultra Light"/>
                </a:defRPr>
              </a:pPr>
              <a:r>
                <a:rPr dirty="0"/>
                <a:t>(features,  hair </a:t>
              </a:r>
              <a:r>
                <a:rPr dirty="0" err="1"/>
                <a:t>colour</a:t>
              </a:r>
              <a:r>
                <a:rPr dirty="0"/>
                <a:t>, 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Ultra Light"/>
                  <a:ea typeface="Avenir Next Ultra Light"/>
                  <a:cs typeface="Avenir Next Ultra Light"/>
                  <a:sym typeface="Avenir Next Ultra Light"/>
                </a:defRPr>
              </a:pPr>
              <a:r>
                <a:rPr dirty="0"/>
                <a:t>glasses, height etc.)</a:t>
              </a:r>
            </a:p>
          </p:txBody>
        </p:sp>
        <p:sp>
          <p:nvSpPr>
            <p:cNvPr id="208" name="Skin colour"/>
            <p:cNvSpPr/>
            <p:nvPr/>
          </p:nvSpPr>
          <p:spPr>
            <a:xfrm>
              <a:off x="1503613" y="2276604"/>
              <a:ext cx="276764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Skin colour</a:t>
              </a:r>
            </a:p>
          </p:txBody>
        </p:sp>
        <p:sp>
          <p:nvSpPr>
            <p:cNvPr id="209" name="Where we are from…"/>
            <p:cNvSpPr/>
            <p:nvPr/>
          </p:nvSpPr>
          <p:spPr>
            <a:xfrm>
              <a:off x="5710296" y="4268643"/>
              <a:ext cx="38084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 Where we are from 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/ where we live</a:t>
              </a:r>
            </a:p>
          </p:txBody>
        </p:sp>
        <p:sp>
          <p:nvSpPr>
            <p:cNvPr id="210" name="Culture or…"/>
            <p:cNvSpPr/>
            <p:nvPr/>
          </p:nvSpPr>
          <p:spPr>
            <a:xfrm>
              <a:off x="6154315" y="2388365"/>
              <a:ext cx="276764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Culture or 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beliefs</a:t>
              </a:r>
            </a:p>
          </p:txBody>
        </p:sp>
        <p:sp>
          <p:nvSpPr>
            <p:cNvPr id="211" name="Sexuality"/>
            <p:cNvSpPr/>
            <p:nvPr/>
          </p:nvSpPr>
          <p:spPr>
            <a:xfrm>
              <a:off x="10704807" y="4268643"/>
              <a:ext cx="276764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Sexuality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212" name="Family"/>
            <p:cNvSpPr/>
            <p:nvPr/>
          </p:nvSpPr>
          <p:spPr>
            <a:xfrm>
              <a:off x="9805972" y="2388365"/>
              <a:ext cx="276764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Family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213" name="Gender"/>
            <p:cNvSpPr/>
            <p:nvPr/>
          </p:nvSpPr>
          <p:spPr>
            <a:xfrm>
              <a:off x="16084314" y="2388365"/>
              <a:ext cx="276764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Gender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214" name="Abilities /…"/>
            <p:cNvSpPr/>
            <p:nvPr/>
          </p:nvSpPr>
          <p:spPr>
            <a:xfrm>
              <a:off x="12946574" y="2598340"/>
              <a:ext cx="276764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Abilities / 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disabilities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215" name="Age"/>
            <p:cNvSpPr/>
            <p:nvPr/>
          </p:nvSpPr>
          <p:spPr>
            <a:xfrm>
              <a:off x="13493666" y="4476922"/>
              <a:ext cx="473628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Age</a:t>
              </a:r>
              <a:endParaRPr>
                <a:latin typeface="Avenir Next Ultra Light"/>
                <a:ea typeface="Avenir Next Ultra Light"/>
                <a:cs typeface="Avenir Next Ultra Light"/>
                <a:sym typeface="Avenir Next Ultra Light"/>
              </a:endParaRP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Avenir Next Ultra Light"/>
                <a:ea typeface="Avenir Next Ultra Light"/>
                <a:cs typeface="Avenir Next Ultra Light"/>
                <a:sym typeface="Avenir Next Ultra Light"/>
              </a:endParaRP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Avenir Next Ultra Light"/>
                <a:ea typeface="Avenir Next Ultra Light"/>
                <a:cs typeface="Avenir Next Ultra Light"/>
                <a:sym typeface="Avenir Next Ultra Ligh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2DA250D-683A-EB54-BC08-6193C4680E4D}"/>
              </a:ext>
            </a:extLst>
          </p:cNvPr>
          <p:cNvSpPr txBox="1"/>
          <p:nvPr/>
        </p:nvSpPr>
        <p:spPr>
          <a:xfrm>
            <a:off x="5621078" y="5801605"/>
            <a:ext cx="13141842" cy="132343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40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GB" dirty="0"/>
              <a:t>EXAMPLE PROTECTED CHARACTERISTICS </a:t>
            </a:r>
          </a:p>
          <a:p>
            <a:pPr>
              <a:defRPr sz="40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GB" dirty="0"/>
              <a:t>OF DISCRIMINATION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animBg="1" advAuto="0"/>
      <p:bldP spid="203" grpId="2" animBg="1" advAuto="0"/>
      <p:bldP spid="216" grpId="3" animBg="1" advAuto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2898"/>
            <a:ext cx="243840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Group"/>
          <p:cNvSpPr txBox="1"/>
          <p:nvPr/>
        </p:nvSpPr>
        <p:spPr>
          <a:xfrm>
            <a:off x="1540320" y="11077366"/>
            <a:ext cx="20784346" cy="1534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90000"/>
              </a:lnSpc>
              <a:defRPr sz="2600" i="1">
                <a:solidFill>
                  <a:srgbClr val="701C49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Discrimination </a:t>
            </a:r>
            <a:r>
              <a:rPr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</a:rPr>
              <a:t>is when you are treated unfairly because of who you are, or what you believe. 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94191">
            <a:off x="18658664" y="324040"/>
            <a:ext cx="11904917" cy="5579594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YPES OF DISCRIMINATION"/>
          <p:cNvSpPr txBox="1"/>
          <p:nvPr/>
        </p:nvSpPr>
        <p:spPr>
          <a:xfrm>
            <a:off x="8519494" y="906938"/>
            <a:ext cx="682599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TYPES OF DISCRIMINATION </a:t>
            </a:r>
          </a:p>
        </p:txBody>
      </p:sp>
      <p:grpSp>
        <p:nvGrpSpPr>
          <p:cNvPr id="224" name="Group"/>
          <p:cNvGrpSpPr/>
          <p:nvPr/>
        </p:nvGrpSpPr>
        <p:grpSpPr>
          <a:xfrm>
            <a:off x="7348249" y="2575059"/>
            <a:ext cx="3819572" cy="1716046"/>
            <a:chOff x="0" y="0"/>
            <a:chExt cx="3819571" cy="1716045"/>
          </a:xfrm>
        </p:grpSpPr>
        <p:sp>
          <p:nvSpPr>
            <p:cNvPr id="222" name="DIRECT"/>
            <p:cNvSpPr txBox="1"/>
            <p:nvPr/>
          </p:nvSpPr>
          <p:spPr>
            <a:xfrm>
              <a:off x="844763" y="457972"/>
              <a:ext cx="2130045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DIRECT  </a:t>
              </a:r>
            </a:p>
          </p:txBody>
        </p:sp>
        <p:sp>
          <p:nvSpPr>
            <p:cNvPr id="223" name="Oval"/>
            <p:cNvSpPr/>
            <p:nvPr/>
          </p:nvSpPr>
          <p:spPr>
            <a:xfrm>
              <a:off x="0" y="0"/>
              <a:ext cx="3819572" cy="1716046"/>
            </a:xfrm>
            <a:prstGeom prst="ellipse">
              <a:avLst/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27" name="Group"/>
          <p:cNvGrpSpPr/>
          <p:nvPr/>
        </p:nvGrpSpPr>
        <p:grpSpPr>
          <a:xfrm>
            <a:off x="13070586" y="6834870"/>
            <a:ext cx="3819573" cy="1716047"/>
            <a:chOff x="0" y="0"/>
            <a:chExt cx="3819572" cy="1716046"/>
          </a:xfrm>
        </p:grpSpPr>
        <p:sp>
          <p:nvSpPr>
            <p:cNvPr id="225" name="BULLYING"/>
            <p:cNvSpPr txBox="1"/>
            <p:nvPr/>
          </p:nvSpPr>
          <p:spPr>
            <a:xfrm>
              <a:off x="868996" y="521471"/>
              <a:ext cx="2285658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rPr dirty="0"/>
                <a:t>BULLYING  </a:t>
              </a:r>
            </a:p>
          </p:txBody>
        </p:sp>
        <p:sp>
          <p:nvSpPr>
            <p:cNvPr id="226" name="Oval"/>
            <p:cNvSpPr/>
            <p:nvPr/>
          </p:nvSpPr>
          <p:spPr>
            <a:xfrm>
              <a:off x="0" y="0"/>
              <a:ext cx="3819572" cy="1716046"/>
            </a:xfrm>
            <a:prstGeom prst="ellipse">
              <a:avLst/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30" name="Group"/>
          <p:cNvGrpSpPr/>
          <p:nvPr/>
        </p:nvGrpSpPr>
        <p:grpSpPr>
          <a:xfrm>
            <a:off x="7155578" y="6874628"/>
            <a:ext cx="3819573" cy="1716047"/>
            <a:chOff x="0" y="0"/>
            <a:chExt cx="3819572" cy="1716046"/>
          </a:xfrm>
        </p:grpSpPr>
        <p:sp>
          <p:nvSpPr>
            <p:cNvPr id="228" name="ASSUMPTIONS"/>
            <p:cNvSpPr txBox="1"/>
            <p:nvPr/>
          </p:nvSpPr>
          <p:spPr>
            <a:xfrm>
              <a:off x="472226" y="521472"/>
              <a:ext cx="3260066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ASSUMPTIONS  </a:t>
              </a:r>
            </a:p>
          </p:txBody>
        </p:sp>
        <p:sp>
          <p:nvSpPr>
            <p:cNvPr id="229" name="Oval"/>
            <p:cNvSpPr/>
            <p:nvPr/>
          </p:nvSpPr>
          <p:spPr>
            <a:xfrm>
              <a:off x="0" y="0"/>
              <a:ext cx="3819572" cy="1716046"/>
            </a:xfrm>
            <a:prstGeom prst="ellipse">
              <a:avLst/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33" name="Group"/>
          <p:cNvGrpSpPr/>
          <p:nvPr/>
        </p:nvGrpSpPr>
        <p:grpSpPr>
          <a:xfrm>
            <a:off x="18950299" y="6909328"/>
            <a:ext cx="3819573" cy="1716047"/>
            <a:chOff x="0" y="0"/>
            <a:chExt cx="3819572" cy="1716046"/>
          </a:xfrm>
        </p:grpSpPr>
        <p:sp>
          <p:nvSpPr>
            <p:cNvPr id="231" name="PREJUDICE"/>
            <p:cNvSpPr txBox="1"/>
            <p:nvPr/>
          </p:nvSpPr>
          <p:spPr>
            <a:xfrm>
              <a:off x="828447" y="531606"/>
              <a:ext cx="2545919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rPr dirty="0"/>
                <a:t>PREJUDICE  </a:t>
              </a:r>
            </a:p>
          </p:txBody>
        </p:sp>
        <p:sp>
          <p:nvSpPr>
            <p:cNvPr id="232" name="Oval"/>
            <p:cNvSpPr/>
            <p:nvPr/>
          </p:nvSpPr>
          <p:spPr>
            <a:xfrm>
              <a:off x="0" y="0"/>
              <a:ext cx="3819572" cy="1716046"/>
            </a:xfrm>
            <a:prstGeom prst="ellipse">
              <a:avLst/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34" name="A set idea that people have about what someone or something is like, especially an idea that is wrong."/>
          <p:cNvSpPr txBox="1"/>
          <p:nvPr/>
        </p:nvSpPr>
        <p:spPr>
          <a:xfrm>
            <a:off x="1796603" y="9190879"/>
            <a:ext cx="4024944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900">
                <a:solidFill>
                  <a:srgbClr val="22222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dirty="0"/>
              <a:t>A set idea that people have about what someone or something is like, especially an idea that is wrong</a:t>
            </a:r>
          </a:p>
        </p:txBody>
      </p:sp>
      <p:sp>
        <p:nvSpPr>
          <p:cNvPr id="235" name="The behaviour of a person who hurts or frightens someone less powerful, often forcing that person to do something they do not want to do"/>
          <p:cNvSpPr txBox="1"/>
          <p:nvPr/>
        </p:nvSpPr>
        <p:spPr>
          <a:xfrm>
            <a:off x="13012623" y="9199901"/>
            <a:ext cx="4139578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900">
                <a:solidFill>
                  <a:srgbClr val="22222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dirty="0"/>
              <a:t>The </a:t>
            </a:r>
            <a:r>
              <a:rPr dirty="0" err="1"/>
              <a:t>behaviour</a:t>
            </a:r>
            <a:r>
              <a:rPr dirty="0"/>
              <a:t> of a person who hurts or frightens someone less powerful, often forcing that person to do something they do not want to do</a:t>
            </a:r>
          </a:p>
        </p:txBody>
      </p:sp>
      <p:sp>
        <p:nvSpPr>
          <p:cNvPr id="236" name="An unfavourable opinion or feeling formed beforehand or without knowledge, thought, or reason."/>
          <p:cNvSpPr txBox="1"/>
          <p:nvPr/>
        </p:nvSpPr>
        <p:spPr>
          <a:xfrm>
            <a:off x="18897203" y="9180569"/>
            <a:ext cx="4024944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900">
                <a:solidFill>
                  <a:srgbClr val="22222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dirty="0"/>
              <a:t>An </a:t>
            </a:r>
            <a:r>
              <a:rPr dirty="0" err="1"/>
              <a:t>unfavourable</a:t>
            </a:r>
            <a:r>
              <a:rPr dirty="0"/>
              <a:t> opinion or feeling formed beforehand or without knowledge, thought, or reason</a:t>
            </a:r>
          </a:p>
        </p:txBody>
      </p:sp>
      <p:sp>
        <p:nvSpPr>
          <p:cNvPr id="237" name="Something that you accept as true without question or proof."/>
          <p:cNvSpPr txBox="1"/>
          <p:nvPr/>
        </p:nvSpPr>
        <p:spPr>
          <a:xfrm>
            <a:off x="7297486" y="9198083"/>
            <a:ext cx="402494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900">
                <a:solidFill>
                  <a:srgbClr val="22222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dirty="0"/>
              <a:t>Something that you accept as true without question or proof</a:t>
            </a:r>
          </a:p>
        </p:txBody>
      </p:sp>
      <p:sp>
        <p:nvSpPr>
          <p:cNvPr id="238" name="Treating someone with a protected characteristic less favourably than"/>
          <p:cNvSpPr txBox="1"/>
          <p:nvPr/>
        </p:nvSpPr>
        <p:spPr>
          <a:xfrm>
            <a:off x="7758381" y="4580770"/>
            <a:ext cx="2833461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900">
                <a:solidFill>
                  <a:srgbClr val="22222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dirty="0"/>
              <a:t>Treating someone with a protected characteristic less </a:t>
            </a:r>
            <a:r>
              <a:rPr dirty="0" err="1"/>
              <a:t>favourably</a:t>
            </a:r>
            <a:r>
              <a:rPr dirty="0"/>
              <a:t> than</a:t>
            </a:r>
          </a:p>
        </p:txBody>
      </p:sp>
      <p:sp>
        <p:nvSpPr>
          <p:cNvPr id="239" name="Putting rules or arrangements in place that apply to everyone but that puts someone with a protected characteristic at an unfair disadvantage."/>
          <p:cNvSpPr txBox="1"/>
          <p:nvPr/>
        </p:nvSpPr>
        <p:spPr>
          <a:xfrm>
            <a:off x="12698655" y="4580770"/>
            <a:ext cx="4562820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900">
                <a:solidFill>
                  <a:srgbClr val="22222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dirty="0"/>
              <a:t>Putting rules or arrangements in place that apply to everyone but that puts someone with a protected characteristic at an unfair disadvantage</a:t>
            </a:r>
          </a:p>
        </p:txBody>
      </p:sp>
      <p:grpSp>
        <p:nvGrpSpPr>
          <p:cNvPr id="242" name="Group"/>
          <p:cNvGrpSpPr/>
          <p:nvPr/>
        </p:nvGrpSpPr>
        <p:grpSpPr>
          <a:xfrm>
            <a:off x="1899289" y="6888041"/>
            <a:ext cx="3819573" cy="1716047"/>
            <a:chOff x="0" y="0"/>
            <a:chExt cx="3819572" cy="1716046"/>
          </a:xfrm>
        </p:grpSpPr>
        <p:sp>
          <p:nvSpPr>
            <p:cNvPr id="240" name="STEREOTYPES"/>
            <p:cNvSpPr txBox="1"/>
            <p:nvPr/>
          </p:nvSpPr>
          <p:spPr>
            <a:xfrm>
              <a:off x="469896" y="508058"/>
              <a:ext cx="3096198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rPr dirty="0"/>
                <a:t>STEREOTYPES  </a:t>
              </a:r>
            </a:p>
          </p:txBody>
        </p:sp>
        <p:sp>
          <p:nvSpPr>
            <p:cNvPr id="241" name="Oval"/>
            <p:cNvSpPr/>
            <p:nvPr/>
          </p:nvSpPr>
          <p:spPr>
            <a:xfrm>
              <a:off x="0" y="0"/>
              <a:ext cx="3819572" cy="1716046"/>
            </a:xfrm>
            <a:prstGeom prst="ellipse">
              <a:avLst/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45" name="Group"/>
          <p:cNvGrpSpPr/>
          <p:nvPr/>
        </p:nvGrpSpPr>
        <p:grpSpPr>
          <a:xfrm>
            <a:off x="12902187" y="2493169"/>
            <a:ext cx="3819572" cy="1716046"/>
            <a:chOff x="0" y="0"/>
            <a:chExt cx="3819571" cy="1716045"/>
          </a:xfrm>
        </p:grpSpPr>
        <p:sp>
          <p:nvSpPr>
            <p:cNvPr id="243" name="INDIRECT"/>
            <p:cNvSpPr txBox="1"/>
            <p:nvPr/>
          </p:nvSpPr>
          <p:spPr>
            <a:xfrm>
              <a:off x="584667" y="488695"/>
              <a:ext cx="2650237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INDIRECT  </a:t>
              </a:r>
            </a:p>
          </p:txBody>
        </p:sp>
        <p:sp>
          <p:nvSpPr>
            <p:cNvPr id="244" name="Oval"/>
            <p:cNvSpPr/>
            <p:nvPr/>
          </p:nvSpPr>
          <p:spPr>
            <a:xfrm>
              <a:off x="0" y="0"/>
              <a:ext cx="3819572" cy="1716046"/>
            </a:xfrm>
            <a:prstGeom prst="ellipse">
              <a:avLst/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grpId="1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animBg="1" advAuto="0"/>
      <p:bldP spid="227" grpId="5" animBg="1" advAuto="0"/>
      <p:bldP spid="230" grpId="4" animBg="1" advAuto="0"/>
      <p:bldP spid="233" grpId="6" animBg="1" advAuto="0"/>
      <p:bldP spid="234" grpId="9" animBg="1" advAuto="0"/>
      <p:bldP spid="235" grpId="12" animBg="1" advAuto="0"/>
      <p:bldP spid="236" grpId="11" animBg="1" advAuto="0"/>
      <p:bldP spid="237" grpId="10" animBg="1" advAuto="0"/>
      <p:bldP spid="238" grpId="8" animBg="1" advAuto="0"/>
      <p:bldP spid="239" grpId="7" animBg="1" advAuto="0"/>
      <p:bldP spid="242" grpId="3" animBg="1" advAuto="0"/>
      <p:bldP spid="245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48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" name="EXPLORING DISCRIMINATION…"/>
          <p:cNvSpPr txBox="1"/>
          <p:nvPr/>
        </p:nvSpPr>
        <p:spPr>
          <a:xfrm>
            <a:off x="5316378" y="6736715"/>
            <a:ext cx="14056044" cy="3188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7700">
                <a:latin typeface="Avenir Next Ultra Light"/>
                <a:ea typeface="Avenir Next Ultra Light"/>
                <a:cs typeface="Avenir Next Ultra Light"/>
                <a:sym typeface="Avenir Next Ultra Light"/>
              </a:rPr>
              <a:t>EXPLORING DISCRIMINATION</a:t>
            </a:r>
            <a:r>
              <a:t> </a:t>
            </a:r>
          </a:p>
          <a:p>
            <a:pPr>
              <a:lnSpc>
                <a:spcPct val="70000"/>
              </a:lnSpc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INTERACTIVE DEBATE</a:t>
            </a:r>
          </a:p>
        </p:txBody>
      </p:sp>
      <p:sp>
        <p:nvSpPr>
          <p:cNvPr id="252" name="Circle"/>
          <p:cNvSpPr/>
          <p:nvPr/>
        </p:nvSpPr>
        <p:spPr>
          <a:xfrm>
            <a:off x="10391187" y="2724561"/>
            <a:ext cx="3601626" cy="360162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3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Arrow 11"/>
          <p:cNvSpPr/>
          <p:nvPr/>
        </p:nvSpPr>
        <p:spPr>
          <a:xfrm>
            <a:off x="11982593" y="3990512"/>
            <a:ext cx="1420790" cy="1069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6" name="Arrow 11"/>
          <p:cNvSpPr/>
          <p:nvPr/>
        </p:nvSpPr>
        <p:spPr>
          <a:xfrm flipH="1">
            <a:off x="11029147" y="3990512"/>
            <a:ext cx="1420791" cy="1069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Macintosh PowerPoint</Application>
  <PresentationFormat>Custom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Avenir Next Demi Bold</vt:lpstr>
      <vt:lpstr>Avenir Next Heavy</vt:lpstr>
      <vt:lpstr>Avenir Next Medium</vt:lpstr>
      <vt:lpstr>Avenir Next Regular</vt:lpstr>
      <vt:lpstr>Avenir Next Ultra Light</vt:lpstr>
      <vt:lpstr>Helvetica Neue</vt:lpstr>
      <vt:lpstr>Helvetica Neue Medium</vt:lpstr>
      <vt:lpstr>Helvetica Neue UltraLight</vt:lpstr>
      <vt:lpstr>Langdon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Unique Voice</cp:lastModifiedBy>
  <cp:revision>1</cp:revision>
  <dcterms:modified xsi:type="dcterms:W3CDTF">2022-10-13T17:30:13Z</dcterms:modified>
</cp:coreProperties>
</file>