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https://vimeo.com/587816233/b5bc60e7a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152" name="Line"/>
          <p:cNvSpPr/>
          <p:nvPr/>
        </p:nvSpPr>
        <p:spPr>
          <a:xfrm>
            <a:off x="18840277" y="-527906"/>
            <a:ext cx="6786565" cy="8172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0" y="839"/>
                </a:moveTo>
                <a:cubicBezTo>
                  <a:pt x="923" y="355"/>
                  <a:pt x="1978" y="70"/>
                  <a:pt x="3068" y="11"/>
                </a:cubicBezTo>
                <a:cubicBezTo>
                  <a:pt x="4841" y="-84"/>
                  <a:pt x="6585" y="414"/>
                  <a:pt x="7909" y="1393"/>
                </a:cubicBezTo>
                <a:cubicBezTo>
                  <a:pt x="8986" y="2171"/>
                  <a:pt x="9900" y="3092"/>
                  <a:pt x="10615" y="4117"/>
                </a:cubicBezTo>
                <a:cubicBezTo>
                  <a:pt x="12414" y="6698"/>
                  <a:pt x="12833" y="9722"/>
                  <a:pt x="13687" y="12609"/>
                </a:cubicBezTo>
                <a:cubicBezTo>
                  <a:pt x="14301" y="14682"/>
                  <a:pt x="15165" y="16727"/>
                  <a:pt x="16741" y="18420"/>
                </a:cubicBezTo>
                <a:cubicBezTo>
                  <a:pt x="18009" y="19782"/>
                  <a:pt x="19684" y="20849"/>
                  <a:pt x="21600" y="21516"/>
                </a:cubicBezTo>
              </a:path>
            </a:pathLst>
          </a:custGeom>
          <a:ln w="139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3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4" name="Line"/>
          <p:cNvSpPr/>
          <p:nvPr/>
        </p:nvSpPr>
        <p:spPr>
          <a:xfrm>
            <a:off x="-1438254" y="-6495691"/>
            <a:ext cx="13629016" cy="1511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07" y="20474"/>
                  <a:pt x="2158" y="19611"/>
                  <a:pt x="3600" y="19115"/>
                </a:cubicBezTo>
                <a:cubicBezTo>
                  <a:pt x="4749" y="18720"/>
                  <a:pt x="6020" y="18557"/>
                  <a:pt x="6989" y="17866"/>
                </a:cubicBezTo>
                <a:cubicBezTo>
                  <a:pt x="8051" y="17109"/>
                  <a:pt x="8515" y="15910"/>
                  <a:pt x="8872" y="14733"/>
                </a:cubicBezTo>
                <a:cubicBezTo>
                  <a:pt x="9351" y="13155"/>
                  <a:pt x="9748" y="11479"/>
                  <a:pt x="11072" y="10353"/>
                </a:cubicBezTo>
                <a:cubicBezTo>
                  <a:pt x="11788" y="9743"/>
                  <a:pt x="12722" y="9366"/>
                  <a:pt x="13367" y="8692"/>
                </a:cubicBezTo>
                <a:cubicBezTo>
                  <a:pt x="14476" y="7534"/>
                  <a:pt x="14453" y="5887"/>
                  <a:pt x="14989" y="4449"/>
                </a:cubicBezTo>
                <a:cubicBezTo>
                  <a:pt x="15952" y="1870"/>
                  <a:pt x="18585" y="98"/>
                  <a:pt x="21600" y="0"/>
                </a:cubicBezTo>
              </a:path>
            </a:pathLst>
          </a:custGeom>
          <a:ln w="101600">
            <a:solidFill>
              <a:srgbClr val="FFBABA">
                <a:alpha val="7895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5" name="Megaphone"/>
          <p:cNvSpPr/>
          <p:nvPr/>
        </p:nvSpPr>
        <p:spPr>
          <a:xfrm rot="20911571">
            <a:off x="11191039" y="4078225"/>
            <a:ext cx="2014501" cy="1020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8" y="0"/>
                </a:moveTo>
                <a:lnTo>
                  <a:pt x="1296" y="8342"/>
                </a:lnTo>
                <a:lnTo>
                  <a:pt x="1296" y="7965"/>
                </a:lnTo>
                <a:cubicBezTo>
                  <a:pt x="1296" y="7822"/>
                  <a:pt x="1235" y="7702"/>
                  <a:pt x="1163" y="7702"/>
                </a:cubicBezTo>
                <a:lnTo>
                  <a:pt x="132" y="7702"/>
                </a:lnTo>
                <a:cubicBezTo>
                  <a:pt x="59" y="7702"/>
                  <a:pt x="0" y="7822"/>
                  <a:pt x="0" y="7965"/>
                </a:cubicBezTo>
                <a:lnTo>
                  <a:pt x="0" y="13572"/>
                </a:lnTo>
                <a:cubicBezTo>
                  <a:pt x="0" y="13715"/>
                  <a:pt x="59" y="13831"/>
                  <a:pt x="132" y="13831"/>
                </a:cubicBezTo>
                <a:lnTo>
                  <a:pt x="1163" y="13831"/>
                </a:lnTo>
                <a:cubicBezTo>
                  <a:pt x="1235" y="13831"/>
                  <a:pt x="1296" y="13715"/>
                  <a:pt x="1296" y="13572"/>
                </a:cubicBezTo>
                <a:lnTo>
                  <a:pt x="1296" y="13258"/>
                </a:lnTo>
                <a:lnTo>
                  <a:pt x="4868" y="14871"/>
                </a:lnTo>
                <a:cubicBezTo>
                  <a:pt x="4831" y="15727"/>
                  <a:pt x="4856" y="17088"/>
                  <a:pt x="5246" y="18369"/>
                </a:cubicBezTo>
                <a:cubicBezTo>
                  <a:pt x="5666" y="19743"/>
                  <a:pt x="6385" y="20665"/>
                  <a:pt x="7391" y="21110"/>
                </a:cubicBezTo>
                <a:cubicBezTo>
                  <a:pt x="7411" y="21118"/>
                  <a:pt x="7709" y="21237"/>
                  <a:pt x="8130" y="21237"/>
                </a:cubicBezTo>
                <a:cubicBezTo>
                  <a:pt x="8379" y="21237"/>
                  <a:pt x="8670" y="21198"/>
                  <a:pt x="8972" y="21067"/>
                </a:cubicBezTo>
                <a:cubicBezTo>
                  <a:pt x="9689" y="20757"/>
                  <a:pt x="10583" y="19899"/>
                  <a:pt x="10999" y="17636"/>
                </a:cubicBezTo>
                <a:lnTo>
                  <a:pt x="19788" y="21600"/>
                </a:lnTo>
                <a:cubicBezTo>
                  <a:pt x="19788" y="21600"/>
                  <a:pt x="21349" y="19032"/>
                  <a:pt x="21600" y="10803"/>
                </a:cubicBezTo>
                <a:lnTo>
                  <a:pt x="21360" y="10800"/>
                </a:lnTo>
                <a:lnTo>
                  <a:pt x="21600" y="10797"/>
                </a:lnTo>
                <a:cubicBezTo>
                  <a:pt x="21349" y="2568"/>
                  <a:pt x="19788" y="0"/>
                  <a:pt x="19788" y="0"/>
                </a:cubicBezTo>
                <a:close/>
                <a:moveTo>
                  <a:pt x="5884" y="15327"/>
                </a:moveTo>
                <a:lnTo>
                  <a:pt x="9983" y="17176"/>
                </a:lnTo>
                <a:cubicBezTo>
                  <a:pt x="9401" y="19745"/>
                  <a:pt x="7796" y="19199"/>
                  <a:pt x="7607" y="19125"/>
                </a:cubicBezTo>
                <a:cubicBezTo>
                  <a:pt x="6898" y="18811"/>
                  <a:pt x="6403" y="18209"/>
                  <a:pt x="6132" y="17336"/>
                </a:cubicBezTo>
                <a:cubicBezTo>
                  <a:pt x="5918" y="16643"/>
                  <a:pt x="5877" y="15882"/>
                  <a:pt x="5884" y="15327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56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world.png" descr="worl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7249" y="949193"/>
            <a:ext cx="4264075" cy="42083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Group"/>
          <p:cNvGrpSpPr/>
          <p:nvPr/>
        </p:nvGrpSpPr>
        <p:grpSpPr>
          <a:xfrm>
            <a:off x="4591720" y="5680928"/>
            <a:ext cx="14094266" cy="6232147"/>
            <a:chOff x="0" y="0"/>
            <a:chExt cx="14094265" cy="6232145"/>
          </a:xfrm>
        </p:grpSpPr>
        <p:pic>
          <p:nvPicPr>
            <p:cNvPr id="159" name="Artwork67_36aec589-8507-42df-90a6-e175b425556b.png" descr="Artwork67_36aec589-8507-42df-90a6-e175b425556b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633818"/>
              <a:ext cx="2644561" cy="49646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Asset 3.png" descr="Asset 3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9020" y="0"/>
              <a:ext cx="11635246" cy="62321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256" name="Line"/>
          <p:cNvSpPr/>
          <p:nvPr/>
        </p:nvSpPr>
        <p:spPr>
          <a:xfrm rot="6364737">
            <a:off x="17883220" y="7409138"/>
            <a:ext cx="9335928" cy="8579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57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You are being excluded from a sports team because of your skin colour"/>
          <p:cNvSpPr txBox="1"/>
          <p:nvPr/>
        </p:nvSpPr>
        <p:spPr>
          <a:xfrm>
            <a:off x="6906286" y="4653051"/>
            <a:ext cx="3961550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tabLst>
                <a:tab pos="1663700" algn="l"/>
              </a:tabLst>
              <a:defRPr sz="31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pPr defTabSz="914400"/>
            <a:r>
              <a:t>You are being excluded from a sports team because of your skin colour </a:t>
            </a:r>
          </a:p>
        </p:txBody>
      </p:sp>
      <p:sp>
        <p:nvSpPr>
          <p:cNvPr id="260" name="Rectangle"/>
          <p:cNvSpPr/>
          <p:nvPr/>
        </p:nvSpPr>
        <p:spPr>
          <a:xfrm>
            <a:off x="6221664" y="4038990"/>
            <a:ext cx="5330795" cy="3331266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1" name="You are being bullied because you didn’t grow up in the same place as your peers"/>
          <p:cNvSpPr txBox="1"/>
          <p:nvPr/>
        </p:nvSpPr>
        <p:spPr>
          <a:xfrm>
            <a:off x="6737447" y="9089380"/>
            <a:ext cx="4299228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tabLst>
                <a:tab pos="1663700" algn="l"/>
              </a:tabLst>
              <a:defRPr sz="31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pPr defTabSz="914400"/>
            <a:r>
              <a:t>You are being bullied because you didn’t grow up in the same place as your peers </a:t>
            </a:r>
          </a:p>
        </p:txBody>
      </p:sp>
      <p:sp>
        <p:nvSpPr>
          <p:cNvPr id="262" name="Rectangle"/>
          <p:cNvSpPr/>
          <p:nvPr/>
        </p:nvSpPr>
        <p:spPr>
          <a:xfrm>
            <a:off x="6221664" y="8541348"/>
            <a:ext cx="5330795" cy="3331266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A building you are going into on a school trip doesn’t allow you access because of a disability"/>
          <p:cNvSpPr txBox="1"/>
          <p:nvPr/>
        </p:nvSpPr>
        <p:spPr>
          <a:xfrm>
            <a:off x="13491709" y="4320322"/>
            <a:ext cx="4010458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tabLst>
                <a:tab pos="1663700" algn="l"/>
              </a:tabLst>
              <a:defRPr sz="31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pPr defTabSz="914400"/>
            <a:r>
              <a:t>A building you are going into on a school trip doesn’t allow you access because of a disability</a:t>
            </a:r>
          </a:p>
        </p:txBody>
      </p:sp>
      <p:sp>
        <p:nvSpPr>
          <p:cNvPr id="264" name="Rectangle"/>
          <p:cNvSpPr/>
          <p:nvPr/>
        </p:nvSpPr>
        <p:spPr>
          <a:xfrm>
            <a:off x="12831542" y="4038990"/>
            <a:ext cx="5330794" cy="3331266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You get a job in the future but you are paid less than your co-worker because of your sex"/>
          <p:cNvSpPr txBox="1"/>
          <p:nvPr/>
        </p:nvSpPr>
        <p:spPr>
          <a:xfrm>
            <a:off x="13516164" y="8822680"/>
            <a:ext cx="3961549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tabLst>
                <a:tab pos="1663700" algn="l"/>
              </a:tabLst>
              <a:defRPr sz="31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pPr defTabSz="914400"/>
            <a:r>
              <a:t>You get a job in the future but you are paid less than your co-worker because of your sex</a:t>
            </a:r>
          </a:p>
        </p:txBody>
      </p:sp>
      <p:sp>
        <p:nvSpPr>
          <p:cNvPr id="266" name="Rectangle"/>
          <p:cNvSpPr/>
          <p:nvPr/>
        </p:nvSpPr>
        <p:spPr>
          <a:xfrm>
            <a:off x="12831542" y="8541348"/>
            <a:ext cx="5330794" cy="3331266"/>
          </a:xfrm>
          <a:prstGeom prst="rect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7" name="Circle"/>
          <p:cNvSpPr/>
          <p:nvPr/>
        </p:nvSpPr>
        <p:spPr>
          <a:xfrm>
            <a:off x="953991" y="663644"/>
            <a:ext cx="1370087" cy="137008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8" name="?"/>
          <p:cNvSpPr txBox="1"/>
          <p:nvPr/>
        </p:nvSpPr>
        <p:spPr>
          <a:xfrm>
            <a:off x="1305050" y="567637"/>
            <a:ext cx="667970" cy="156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400">
                <a:solidFill>
                  <a:srgbClr val="672348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?</a:t>
            </a:r>
          </a:p>
        </p:txBody>
      </p:sp>
      <p:sp>
        <p:nvSpPr>
          <p:cNvPr id="269" name="WHAT CAN WE DO?"/>
          <p:cNvSpPr txBox="1"/>
          <p:nvPr/>
        </p:nvSpPr>
        <p:spPr>
          <a:xfrm>
            <a:off x="2638664" y="1018487"/>
            <a:ext cx="401045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32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WHAT CAN WE DO?</a:t>
            </a:r>
          </a:p>
        </p:txBody>
      </p:sp>
      <p:sp>
        <p:nvSpPr>
          <p:cNvPr id="270" name="SCENARIOS"/>
          <p:cNvSpPr txBox="1"/>
          <p:nvPr/>
        </p:nvSpPr>
        <p:spPr>
          <a:xfrm>
            <a:off x="9056655" y="1884081"/>
            <a:ext cx="6270690" cy="135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500">
                <a:solidFill>
                  <a:srgbClr val="FFFFFF"/>
                </a:solidFill>
              </a:defRPr>
            </a:lvl1pPr>
          </a:lstStyle>
          <a:p>
            <a:r>
              <a:t>SCENARIOS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273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74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Arrow 11"/>
          <p:cNvSpPr/>
          <p:nvPr/>
        </p:nvSpPr>
        <p:spPr>
          <a:xfrm>
            <a:off x="1744085" y="1379715"/>
            <a:ext cx="754431" cy="568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7" name="Arrow 11"/>
          <p:cNvSpPr/>
          <p:nvPr/>
        </p:nvSpPr>
        <p:spPr>
          <a:xfrm flipH="1">
            <a:off x="1456999" y="1379715"/>
            <a:ext cx="754431" cy="568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8" name="Our backpacks are always there and can be re-filled based on the actions, thoughts and opinions of others.…"/>
          <p:cNvSpPr txBox="1"/>
          <p:nvPr/>
        </p:nvSpPr>
        <p:spPr>
          <a:xfrm>
            <a:off x="3366872" y="5817210"/>
            <a:ext cx="17650256" cy="4056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53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Our backpacks are always there and can be re-filled based on the actions, thoughts and opinions of others. 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53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How we can stop the backpack filling up again in our society?</a:t>
            </a:r>
          </a:p>
        </p:txBody>
      </p:sp>
      <p:sp>
        <p:nvSpPr>
          <p:cNvPr id="279" name="Backpack"/>
          <p:cNvSpPr/>
          <p:nvPr/>
        </p:nvSpPr>
        <p:spPr>
          <a:xfrm>
            <a:off x="10899118" y="1672717"/>
            <a:ext cx="1983018" cy="2832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56" y="0"/>
                </a:moveTo>
                <a:lnTo>
                  <a:pt x="10656" y="5"/>
                </a:lnTo>
                <a:cubicBezTo>
                  <a:pt x="9061" y="38"/>
                  <a:pt x="7854" y="359"/>
                  <a:pt x="7076" y="974"/>
                </a:cubicBezTo>
                <a:cubicBezTo>
                  <a:pt x="6204" y="1666"/>
                  <a:pt x="6180" y="2495"/>
                  <a:pt x="6195" y="2768"/>
                </a:cubicBezTo>
                <a:cubicBezTo>
                  <a:pt x="5876" y="2828"/>
                  <a:pt x="5566" y="2894"/>
                  <a:pt x="5247" y="2970"/>
                </a:cubicBezTo>
                <a:cubicBezTo>
                  <a:pt x="5247" y="2970"/>
                  <a:pt x="0" y="4337"/>
                  <a:pt x="0" y="9639"/>
                </a:cubicBezTo>
                <a:lnTo>
                  <a:pt x="0" y="18010"/>
                </a:lnTo>
                <a:cubicBezTo>
                  <a:pt x="0" y="19988"/>
                  <a:pt x="2312" y="21600"/>
                  <a:pt x="5130" y="21600"/>
                </a:cubicBezTo>
                <a:lnTo>
                  <a:pt x="16470" y="21600"/>
                </a:lnTo>
                <a:cubicBezTo>
                  <a:pt x="19296" y="21600"/>
                  <a:pt x="21600" y="19983"/>
                  <a:pt x="21600" y="18010"/>
                </a:cubicBezTo>
                <a:lnTo>
                  <a:pt x="21600" y="9639"/>
                </a:lnTo>
                <a:cubicBezTo>
                  <a:pt x="21600" y="4331"/>
                  <a:pt x="16353" y="2970"/>
                  <a:pt x="16353" y="2970"/>
                </a:cubicBezTo>
                <a:cubicBezTo>
                  <a:pt x="16034" y="2894"/>
                  <a:pt x="15716" y="2828"/>
                  <a:pt x="15405" y="2768"/>
                </a:cubicBezTo>
                <a:cubicBezTo>
                  <a:pt x="15420" y="2495"/>
                  <a:pt x="15396" y="1666"/>
                  <a:pt x="14524" y="974"/>
                </a:cubicBezTo>
                <a:cubicBezTo>
                  <a:pt x="13746" y="359"/>
                  <a:pt x="12539" y="38"/>
                  <a:pt x="10944" y="5"/>
                </a:cubicBezTo>
                <a:lnTo>
                  <a:pt x="10944" y="0"/>
                </a:lnTo>
                <a:cubicBezTo>
                  <a:pt x="10897" y="0"/>
                  <a:pt x="10859" y="0"/>
                  <a:pt x="10812" y="5"/>
                </a:cubicBezTo>
                <a:lnTo>
                  <a:pt x="10788" y="5"/>
                </a:lnTo>
                <a:cubicBezTo>
                  <a:pt x="10741" y="5"/>
                  <a:pt x="10703" y="0"/>
                  <a:pt x="10656" y="0"/>
                </a:cubicBezTo>
                <a:close/>
                <a:moveTo>
                  <a:pt x="10805" y="1068"/>
                </a:moveTo>
                <a:lnTo>
                  <a:pt x="10827" y="1068"/>
                </a:lnTo>
                <a:cubicBezTo>
                  <a:pt x="12018" y="1084"/>
                  <a:pt x="12875" y="1286"/>
                  <a:pt x="13381" y="1673"/>
                </a:cubicBezTo>
                <a:cubicBezTo>
                  <a:pt x="13762" y="1967"/>
                  <a:pt x="13863" y="2316"/>
                  <a:pt x="13887" y="2534"/>
                </a:cubicBezTo>
                <a:cubicBezTo>
                  <a:pt x="12813" y="2414"/>
                  <a:pt x="11770" y="2365"/>
                  <a:pt x="10812" y="2371"/>
                </a:cubicBezTo>
                <a:cubicBezTo>
                  <a:pt x="9855" y="2365"/>
                  <a:pt x="8811" y="2414"/>
                  <a:pt x="7745" y="2534"/>
                </a:cubicBezTo>
                <a:cubicBezTo>
                  <a:pt x="7768" y="2322"/>
                  <a:pt x="7869" y="1967"/>
                  <a:pt x="8251" y="1673"/>
                </a:cubicBezTo>
                <a:cubicBezTo>
                  <a:pt x="8749" y="1286"/>
                  <a:pt x="9614" y="1084"/>
                  <a:pt x="10805" y="1068"/>
                </a:cubicBezTo>
                <a:close/>
                <a:moveTo>
                  <a:pt x="3658" y="11890"/>
                </a:moveTo>
                <a:lnTo>
                  <a:pt x="17966" y="11890"/>
                </a:lnTo>
                <a:lnTo>
                  <a:pt x="17966" y="11922"/>
                </a:lnTo>
                <a:lnTo>
                  <a:pt x="17966" y="12418"/>
                </a:lnTo>
                <a:lnTo>
                  <a:pt x="17966" y="16381"/>
                </a:lnTo>
                <a:lnTo>
                  <a:pt x="17966" y="18462"/>
                </a:lnTo>
                <a:cubicBezTo>
                  <a:pt x="17966" y="18739"/>
                  <a:pt x="17638" y="18969"/>
                  <a:pt x="17241" y="18969"/>
                </a:cubicBezTo>
                <a:lnTo>
                  <a:pt x="4383" y="18969"/>
                </a:lnTo>
                <a:cubicBezTo>
                  <a:pt x="3986" y="18969"/>
                  <a:pt x="3658" y="18739"/>
                  <a:pt x="3658" y="18462"/>
                </a:cubicBezTo>
                <a:lnTo>
                  <a:pt x="3658" y="16381"/>
                </a:lnTo>
                <a:lnTo>
                  <a:pt x="3658" y="12418"/>
                </a:lnTo>
                <a:lnTo>
                  <a:pt x="3658" y="11922"/>
                </a:lnTo>
                <a:lnTo>
                  <a:pt x="3658" y="11890"/>
                </a:lnTo>
                <a:close/>
                <a:moveTo>
                  <a:pt x="4522" y="12561"/>
                </a:moveTo>
                <a:lnTo>
                  <a:pt x="4522" y="12571"/>
                </a:lnTo>
                <a:cubicBezTo>
                  <a:pt x="4880" y="13721"/>
                  <a:pt x="6141" y="14570"/>
                  <a:pt x="7635" y="14570"/>
                </a:cubicBezTo>
                <a:lnTo>
                  <a:pt x="13979" y="14570"/>
                </a:lnTo>
                <a:cubicBezTo>
                  <a:pt x="15481" y="14570"/>
                  <a:pt x="16735" y="13716"/>
                  <a:pt x="17093" y="12571"/>
                </a:cubicBezTo>
                <a:lnTo>
                  <a:pt x="17093" y="12561"/>
                </a:lnTo>
                <a:lnTo>
                  <a:pt x="4522" y="12561"/>
                </a:lnTo>
                <a:close/>
                <a:moveTo>
                  <a:pt x="4522" y="13901"/>
                </a:moveTo>
                <a:lnTo>
                  <a:pt x="4522" y="18293"/>
                </a:lnTo>
                <a:lnTo>
                  <a:pt x="17102" y="18293"/>
                </a:lnTo>
                <a:lnTo>
                  <a:pt x="17102" y="13901"/>
                </a:lnTo>
                <a:cubicBezTo>
                  <a:pt x="16371" y="14631"/>
                  <a:pt x="15250" y="15105"/>
                  <a:pt x="13989" y="15105"/>
                </a:cubicBezTo>
                <a:lnTo>
                  <a:pt x="7635" y="15105"/>
                </a:lnTo>
                <a:cubicBezTo>
                  <a:pt x="6374" y="15105"/>
                  <a:pt x="5254" y="14637"/>
                  <a:pt x="4522" y="1390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282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83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Arrow 11"/>
          <p:cNvSpPr/>
          <p:nvPr/>
        </p:nvSpPr>
        <p:spPr>
          <a:xfrm>
            <a:off x="1744085" y="1379715"/>
            <a:ext cx="754431" cy="568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6" name="Arrow 11"/>
          <p:cNvSpPr/>
          <p:nvPr/>
        </p:nvSpPr>
        <p:spPr>
          <a:xfrm flipH="1">
            <a:off x="1456999" y="1379715"/>
            <a:ext cx="754431" cy="568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" name="SIT UP…"/>
          <p:cNvSpPr txBox="1"/>
          <p:nvPr/>
        </p:nvSpPr>
        <p:spPr>
          <a:xfrm>
            <a:off x="994233" y="1078984"/>
            <a:ext cx="22395534" cy="11558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0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SIT UP</a:t>
            </a:r>
          </a:p>
          <a:p>
            <a:pPr defTabSz="457200">
              <a:lnSpc>
                <a:spcPct val="120000"/>
              </a:lnSpc>
              <a:defRPr sz="22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 acknowledge that discrimination exists </a:t>
            </a:r>
          </a:p>
          <a:p>
            <a:pPr algn="l" defTabSz="457200">
              <a:lnSpc>
                <a:spcPct val="120000"/>
              </a:lnSpc>
              <a:defRPr sz="110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endParaRPr/>
          </a:p>
          <a:p>
            <a:pPr>
              <a:defRPr sz="10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 </a:t>
            </a:r>
          </a:p>
          <a:p>
            <a:pPr>
              <a:defRPr sz="10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STAND UP</a:t>
            </a:r>
          </a:p>
          <a:p>
            <a:pPr defTabSz="457200">
              <a:lnSpc>
                <a:spcPct val="120000"/>
              </a:lnSpc>
              <a:defRPr sz="22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noticing when it happens and be committed to making it stop</a:t>
            </a:r>
          </a:p>
          <a:p>
            <a:pPr defTabSz="457200">
              <a:lnSpc>
                <a:spcPct val="120000"/>
              </a:lnSpc>
              <a:defRPr sz="2200">
                <a:solidFill>
                  <a:srgbClr val="FFFFFF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pPr>
            <a:endParaRPr/>
          </a:p>
          <a:p>
            <a:pPr>
              <a:defRPr sz="10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 </a:t>
            </a:r>
          </a:p>
          <a:p>
            <a:pPr>
              <a:defRPr sz="10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SPEAK UP</a:t>
            </a:r>
          </a:p>
          <a:p>
            <a:pPr defTabSz="457200">
              <a:lnSpc>
                <a:spcPct val="120000"/>
              </a:lnSpc>
              <a:defRPr sz="22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about the negative behaviour by reporting to someone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7127"/>
            <a:ext cx="24384001" cy="121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0123" y="-1291430"/>
            <a:ext cx="11904917" cy="5579593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Know who could help in your school/setting or home - who is a trusted adult in your life?…"/>
          <p:cNvSpPr txBox="1"/>
          <p:nvPr/>
        </p:nvSpPr>
        <p:spPr>
          <a:xfrm>
            <a:off x="5839243" y="3737229"/>
            <a:ext cx="11594743" cy="664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200">
                <a:solidFill>
                  <a:srgbClr val="000000"/>
                </a:solidFill>
              </a:defRPr>
            </a:pPr>
            <a:r>
              <a:t>Know who could help in your school/setting or home - who is a trusted adult in your life? 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200">
                <a:solidFill>
                  <a:srgbClr val="000000"/>
                </a:solidFill>
              </a:defRPr>
            </a:pPr>
            <a:r>
              <a:t>Report if you see something that you think is wrong, tell someone who you trust; the police, teacher, Crimestoppers, family, club leader. 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200">
                <a:solidFill>
                  <a:srgbClr val="000000"/>
                </a:solidFill>
              </a:defRPr>
            </a:pPr>
            <a:r>
              <a:t>Keep a record. If you think you or someone around you is experiencing discrimination, record or write it down so you can show your trusted adult about the times it’s happening.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200">
                <a:solidFill>
                  <a:srgbClr val="000000"/>
                </a:solidFill>
              </a:defRPr>
            </a:pPr>
            <a:r>
              <a:t>Think about your actions and words! How does the way you speak and act affect others around you? How would you feel if you were discriminated against?</a:t>
            </a:r>
          </a:p>
        </p:txBody>
      </p:sp>
      <p:sp>
        <p:nvSpPr>
          <p:cNvPr id="292" name="TOP TIPS"/>
          <p:cNvSpPr txBox="1"/>
          <p:nvPr/>
        </p:nvSpPr>
        <p:spPr>
          <a:xfrm>
            <a:off x="5818009" y="2307059"/>
            <a:ext cx="281749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672348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TOP TIPS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164" name="Line"/>
          <p:cNvSpPr/>
          <p:nvPr/>
        </p:nvSpPr>
        <p:spPr>
          <a:xfrm>
            <a:off x="18840277" y="-527906"/>
            <a:ext cx="6786565" cy="8172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0" y="839"/>
                </a:moveTo>
                <a:cubicBezTo>
                  <a:pt x="923" y="355"/>
                  <a:pt x="1978" y="70"/>
                  <a:pt x="3068" y="11"/>
                </a:cubicBezTo>
                <a:cubicBezTo>
                  <a:pt x="4841" y="-84"/>
                  <a:pt x="6585" y="414"/>
                  <a:pt x="7909" y="1393"/>
                </a:cubicBezTo>
                <a:cubicBezTo>
                  <a:pt x="8986" y="2171"/>
                  <a:pt x="9900" y="3092"/>
                  <a:pt x="10615" y="4117"/>
                </a:cubicBezTo>
                <a:cubicBezTo>
                  <a:pt x="12414" y="6698"/>
                  <a:pt x="12833" y="9722"/>
                  <a:pt x="13687" y="12609"/>
                </a:cubicBezTo>
                <a:cubicBezTo>
                  <a:pt x="14301" y="14682"/>
                  <a:pt x="15165" y="16727"/>
                  <a:pt x="16741" y="18420"/>
                </a:cubicBezTo>
                <a:cubicBezTo>
                  <a:pt x="18009" y="19782"/>
                  <a:pt x="19684" y="20849"/>
                  <a:pt x="21600" y="21516"/>
                </a:cubicBezTo>
              </a:path>
            </a:pathLst>
          </a:custGeom>
          <a:ln w="139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5" name="Line"/>
          <p:cNvSpPr/>
          <p:nvPr/>
        </p:nvSpPr>
        <p:spPr>
          <a:xfrm rot="6364737">
            <a:off x="19172136" y="7863947"/>
            <a:ext cx="9335929" cy="8579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" name="Line"/>
          <p:cNvSpPr/>
          <p:nvPr/>
        </p:nvSpPr>
        <p:spPr>
          <a:xfrm>
            <a:off x="-3065523" y="-6946320"/>
            <a:ext cx="13629016" cy="15112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07" y="20474"/>
                  <a:pt x="2158" y="19611"/>
                  <a:pt x="3600" y="19115"/>
                </a:cubicBezTo>
                <a:cubicBezTo>
                  <a:pt x="4749" y="18720"/>
                  <a:pt x="6020" y="18557"/>
                  <a:pt x="6989" y="17866"/>
                </a:cubicBezTo>
                <a:cubicBezTo>
                  <a:pt x="8051" y="17109"/>
                  <a:pt x="8515" y="15910"/>
                  <a:pt x="8872" y="14733"/>
                </a:cubicBezTo>
                <a:cubicBezTo>
                  <a:pt x="9351" y="13155"/>
                  <a:pt x="9748" y="11479"/>
                  <a:pt x="11072" y="10353"/>
                </a:cubicBezTo>
                <a:cubicBezTo>
                  <a:pt x="11788" y="9743"/>
                  <a:pt x="12722" y="9366"/>
                  <a:pt x="13367" y="8692"/>
                </a:cubicBezTo>
                <a:cubicBezTo>
                  <a:pt x="14476" y="7534"/>
                  <a:pt x="14453" y="5887"/>
                  <a:pt x="14989" y="4449"/>
                </a:cubicBezTo>
                <a:cubicBezTo>
                  <a:pt x="15952" y="1870"/>
                  <a:pt x="18585" y="98"/>
                  <a:pt x="21600" y="0"/>
                </a:cubicBezTo>
              </a:path>
            </a:pathLst>
          </a:custGeom>
          <a:ln w="101600">
            <a:solidFill>
              <a:srgbClr val="FFBABA">
                <a:alpha val="7895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67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8" name="Group"/>
          <p:cNvGrpSpPr/>
          <p:nvPr/>
        </p:nvGrpSpPr>
        <p:grpSpPr>
          <a:xfrm>
            <a:off x="2962236" y="1692831"/>
            <a:ext cx="18025192" cy="8772353"/>
            <a:chOff x="139" y="0"/>
            <a:chExt cx="18025191" cy="8772352"/>
          </a:xfrm>
        </p:grpSpPr>
        <p:pic>
          <p:nvPicPr>
            <p:cNvPr id="169" name="Marcus Rashford.jpeg" descr="Marcus Rashford.jpeg"/>
            <p:cNvPicPr>
              <a:picLocks noChangeAspect="1"/>
            </p:cNvPicPr>
            <p:nvPr/>
          </p:nvPicPr>
          <p:blipFill>
            <a:blip r:embed="rId4"/>
            <a:srcRect l="12201" r="12196" b="2"/>
            <a:stretch>
              <a:fillRect/>
            </a:stretch>
          </p:blipFill>
          <p:spPr>
            <a:xfrm>
              <a:off x="4910239" y="13326"/>
              <a:ext cx="3302516" cy="3276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extrusionOk="0">
                  <a:moveTo>
                    <a:pt x="8666" y="0"/>
                  </a:moveTo>
                  <a:cubicBezTo>
                    <a:pt x="6552" y="279"/>
                    <a:pt x="4504" y="1308"/>
                    <a:pt x="2882" y="3103"/>
                  </a:cubicBezTo>
                  <a:cubicBezTo>
                    <a:pt x="-961" y="7355"/>
                    <a:pt x="-961" y="14248"/>
                    <a:pt x="2882" y="18499"/>
                  </a:cubicBezTo>
                  <a:cubicBezTo>
                    <a:pt x="4504" y="20294"/>
                    <a:pt x="6552" y="21321"/>
                    <a:pt x="8666" y="21600"/>
                  </a:cubicBezTo>
                  <a:lnTo>
                    <a:pt x="11012" y="21600"/>
                  </a:lnTo>
                  <a:cubicBezTo>
                    <a:pt x="13126" y="21321"/>
                    <a:pt x="15174" y="20294"/>
                    <a:pt x="16796" y="18499"/>
                  </a:cubicBezTo>
                  <a:cubicBezTo>
                    <a:pt x="20639" y="14248"/>
                    <a:pt x="20639" y="7355"/>
                    <a:pt x="16796" y="3103"/>
                  </a:cubicBezTo>
                  <a:cubicBezTo>
                    <a:pt x="15174" y="1308"/>
                    <a:pt x="13126" y="279"/>
                    <a:pt x="11012" y="0"/>
                  </a:cubicBezTo>
                  <a:lnTo>
                    <a:pt x="8666" y="0"/>
                  </a:lnTo>
                  <a:close/>
                </a:path>
              </a:pathLst>
            </a:custGeom>
            <a:ln w="76200" cap="flat">
              <a:solidFill>
                <a:srgbClr val="B68EA8"/>
              </a:solidFill>
              <a:prstDash val="solid"/>
              <a:miter lim="400000"/>
            </a:ln>
            <a:effectLst/>
          </p:spPr>
        </p:pic>
        <p:pic>
          <p:nvPicPr>
            <p:cNvPr id="170" name="emma-watson_gettyimages-619546914jpg.jpg" descr="emma-watson_gettyimages-619546914jpg.jpg"/>
            <p:cNvPicPr>
              <a:picLocks noChangeAspect="1"/>
            </p:cNvPicPr>
            <p:nvPr/>
          </p:nvPicPr>
          <p:blipFill>
            <a:blip r:embed="rId5"/>
            <a:srcRect l="194" t="2941" r="3794" b="1043"/>
            <a:stretch>
              <a:fillRect/>
            </a:stretch>
          </p:blipFill>
          <p:spPr>
            <a:xfrm>
              <a:off x="14722815" y="0"/>
              <a:ext cx="3302516" cy="3302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3" y="1006"/>
                    <a:pt x="2882" y="3017"/>
                  </a:cubicBezTo>
                  <a:cubicBezTo>
                    <a:pt x="-961" y="7038"/>
                    <a:pt x="-961" y="13557"/>
                    <a:pt x="2882" y="17579"/>
                  </a:cubicBezTo>
                  <a:cubicBezTo>
                    <a:pt x="6724" y="21600"/>
                    <a:pt x="12954" y="21600"/>
                    <a:pt x="16796" y="17579"/>
                  </a:cubicBezTo>
                  <a:cubicBezTo>
                    <a:pt x="20639" y="13557"/>
                    <a:pt x="20639" y="7038"/>
                    <a:pt x="16796" y="3017"/>
                  </a:cubicBezTo>
                  <a:cubicBezTo>
                    <a:pt x="14875" y="1006"/>
                    <a:pt x="12357" y="0"/>
                    <a:pt x="9839" y="0"/>
                  </a:cubicBezTo>
                  <a:close/>
                </a:path>
              </a:pathLst>
            </a:custGeom>
            <a:ln w="76200" cap="flat">
              <a:solidFill>
                <a:srgbClr val="B68EA8"/>
              </a:solidFill>
              <a:prstDash val="solid"/>
              <a:miter lim="400000"/>
            </a:ln>
            <a:effectLst/>
          </p:spPr>
        </p:pic>
        <p:pic>
          <p:nvPicPr>
            <p:cNvPr id="171" name="Nadia Hussain.jpg" descr="Nadia Hussain.jpg"/>
            <p:cNvPicPr>
              <a:picLocks noChangeAspect="1"/>
            </p:cNvPicPr>
            <p:nvPr/>
          </p:nvPicPr>
          <p:blipFill>
            <a:blip r:embed="rId6"/>
            <a:srcRect l="11245" t="2195" r="11239" b="20286"/>
            <a:stretch>
              <a:fillRect/>
            </a:stretch>
          </p:blipFill>
          <p:spPr>
            <a:xfrm>
              <a:off x="3950" y="0"/>
              <a:ext cx="3302516" cy="3302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3" y="1006"/>
                    <a:pt x="2882" y="3017"/>
                  </a:cubicBezTo>
                  <a:cubicBezTo>
                    <a:pt x="-961" y="7038"/>
                    <a:pt x="-961" y="13557"/>
                    <a:pt x="2882" y="17579"/>
                  </a:cubicBezTo>
                  <a:cubicBezTo>
                    <a:pt x="6724" y="21600"/>
                    <a:pt x="12954" y="21600"/>
                    <a:pt x="16796" y="17579"/>
                  </a:cubicBezTo>
                  <a:cubicBezTo>
                    <a:pt x="20639" y="13557"/>
                    <a:pt x="20639" y="7038"/>
                    <a:pt x="16796" y="3017"/>
                  </a:cubicBezTo>
                  <a:cubicBezTo>
                    <a:pt x="14875" y="1006"/>
                    <a:pt x="12357" y="0"/>
                    <a:pt x="9839" y="0"/>
                  </a:cubicBezTo>
                  <a:close/>
                </a:path>
              </a:pathLst>
            </a:custGeom>
            <a:ln w="76200" cap="flat">
              <a:solidFill>
                <a:srgbClr val="B68EA8"/>
              </a:solidFill>
              <a:prstDash val="solid"/>
              <a:miter lim="400000"/>
            </a:ln>
            <a:effectLst/>
          </p:spPr>
        </p:pic>
        <p:pic>
          <p:nvPicPr>
            <p:cNvPr id="172" name="Rosie Jones.jpg" descr="Rosie Jones.jpg"/>
            <p:cNvPicPr>
              <a:picLocks noChangeAspect="1"/>
            </p:cNvPicPr>
            <p:nvPr/>
          </p:nvPicPr>
          <p:blipFill>
            <a:blip r:embed="rId7"/>
            <a:srcRect l="3863" t="6631" r="3857" b="31958"/>
            <a:stretch>
              <a:fillRect/>
            </a:stretch>
          </p:blipFill>
          <p:spPr>
            <a:xfrm>
              <a:off x="9816527" y="0"/>
              <a:ext cx="3302516" cy="3302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3" y="1006"/>
                    <a:pt x="2882" y="3017"/>
                  </a:cubicBezTo>
                  <a:cubicBezTo>
                    <a:pt x="-961" y="7038"/>
                    <a:pt x="-961" y="13557"/>
                    <a:pt x="2882" y="17579"/>
                  </a:cubicBezTo>
                  <a:cubicBezTo>
                    <a:pt x="6724" y="21600"/>
                    <a:pt x="12954" y="21600"/>
                    <a:pt x="16796" y="17579"/>
                  </a:cubicBezTo>
                  <a:cubicBezTo>
                    <a:pt x="20639" y="13557"/>
                    <a:pt x="20639" y="7038"/>
                    <a:pt x="16796" y="3017"/>
                  </a:cubicBezTo>
                  <a:cubicBezTo>
                    <a:pt x="14875" y="1006"/>
                    <a:pt x="12357" y="0"/>
                    <a:pt x="9839" y="0"/>
                  </a:cubicBezTo>
                  <a:close/>
                </a:path>
              </a:pathLst>
            </a:custGeom>
            <a:ln w="76200" cap="flat">
              <a:solidFill>
                <a:srgbClr val="B68EA8"/>
              </a:solidFill>
              <a:prstDash val="solid"/>
              <a:miter lim="400000"/>
            </a:ln>
            <a:effectLst/>
          </p:spPr>
        </p:pic>
        <p:grpSp>
          <p:nvGrpSpPr>
            <p:cNvPr id="177" name="Group"/>
            <p:cNvGrpSpPr/>
            <p:nvPr/>
          </p:nvGrpSpPr>
          <p:grpSpPr>
            <a:xfrm>
              <a:off x="139" y="5469697"/>
              <a:ext cx="18021381" cy="3302656"/>
              <a:chOff x="139" y="0"/>
              <a:chExt cx="18021380" cy="3302654"/>
            </a:xfrm>
          </p:grpSpPr>
          <p:pic>
            <p:nvPicPr>
              <p:cNvPr id="173" name="Ade-Adepitan-Headshot.jpg" descr="Ade-Adepitan-Headshot.jpg"/>
              <p:cNvPicPr>
                <a:picLocks noChangeAspect="1"/>
              </p:cNvPicPr>
              <p:nvPr/>
            </p:nvPicPr>
            <p:blipFill>
              <a:blip r:embed="rId8"/>
              <a:srcRect l="21744" r="2501"/>
              <a:stretch>
                <a:fillRect/>
              </a:stretch>
            </p:blipFill>
            <p:spPr>
              <a:xfrm>
                <a:off x="4921751" y="16595"/>
                <a:ext cx="3302516" cy="3269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21600" extrusionOk="0">
                    <a:moveTo>
                      <a:pt x="8534" y="0"/>
                    </a:moveTo>
                    <a:cubicBezTo>
                      <a:pt x="6467" y="305"/>
                      <a:pt x="4470" y="1328"/>
                      <a:pt x="2882" y="3088"/>
                    </a:cubicBezTo>
                    <a:cubicBezTo>
                      <a:pt x="-961" y="7348"/>
                      <a:pt x="-961" y="14254"/>
                      <a:pt x="2882" y="18514"/>
                    </a:cubicBezTo>
                    <a:cubicBezTo>
                      <a:pt x="4470" y="20275"/>
                      <a:pt x="6467" y="21295"/>
                      <a:pt x="8534" y="21600"/>
                    </a:cubicBezTo>
                    <a:lnTo>
                      <a:pt x="11142" y="21600"/>
                    </a:lnTo>
                    <a:cubicBezTo>
                      <a:pt x="13210" y="21295"/>
                      <a:pt x="15208" y="20276"/>
                      <a:pt x="16796" y="18514"/>
                    </a:cubicBezTo>
                    <a:cubicBezTo>
                      <a:pt x="20639" y="14254"/>
                      <a:pt x="20639" y="7348"/>
                      <a:pt x="16796" y="3088"/>
                    </a:cubicBezTo>
                    <a:cubicBezTo>
                      <a:pt x="15208" y="1327"/>
                      <a:pt x="13210" y="305"/>
                      <a:pt x="11142" y="0"/>
                    </a:cubicBezTo>
                    <a:lnTo>
                      <a:pt x="8534" y="0"/>
                    </a:lnTo>
                    <a:close/>
                  </a:path>
                </a:pathLst>
              </a:custGeom>
              <a:ln w="76200" cap="flat">
                <a:solidFill>
                  <a:srgbClr val="B68EA8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4" name="ELLIOT PAGE JUNO 060622 default2GettyImages-1388088675.jpg.jpeg" descr="ELLIOT PAGE JUNO 060622 default2GettyImages-1388088675.jpg.jpeg"/>
              <p:cNvPicPr>
                <a:picLocks noChangeAspect="1"/>
              </p:cNvPicPr>
              <p:nvPr/>
            </p:nvPicPr>
            <p:blipFill>
              <a:blip r:embed="rId9"/>
              <a:srcRect l="8155" r="16846" b="5"/>
              <a:stretch>
                <a:fillRect/>
              </a:stretch>
            </p:blipFill>
            <p:spPr>
              <a:xfrm>
                <a:off x="139" y="0"/>
                <a:ext cx="3302516" cy="3302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21600" extrusionOk="0">
                    <a:moveTo>
                      <a:pt x="9839" y="0"/>
                    </a:moveTo>
                    <a:cubicBezTo>
                      <a:pt x="7321" y="0"/>
                      <a:pt x="4803" y="1055"/>
                      <a:pt x="2882" y="3164"/>
                    </a:cubicBezTo>
                    <a:cubicBezTo>
                      <a:pt x="-961" y="7382"/>
                      <a:pt x="-961" y="14220"/>
                      <a:pt x="2882" y="18438"/>
                    </a:cubicBezTo>
                    <a:cubicBezTo>
                      <a:pt x="4803" y="20547"/>
                      <a:pt x="7321" y="21600"/>
                      <a:pt x="9839" y="21600"/>
                    </a:cubicBezTo>
                    <a:cubicBezTo>
                      <a:pt x="12357" y="21600"/>
                      <a:pt x="14875" y="20547"/>
                      <a:pt x="16796" y="18438"/>
                    </a:cubicBezTo>
                    <a:cubicBezTo>
                      <a:pt x="20639" y="14220"/>
                      <a:pt x="20639" y="7382"/>
                      <a:pt x="16796" y="3164"/>
                    </a:cubicBezTo>
                    <a:cubicBezTo>
                      <a:pt x="14875" y="1055"/>
                      <a:pt x="12357" y="0"/>
                      <a:pt x="9839" y="0"/>
                    </a:cubicBezTo>
                    <a:close/>
                  </a:path>
                </a:pathLst>
              </a:custGeom>
              <a:ln w="76200" cap="flat">
                <a:solidFill>
                  <a:srgbClr val="B68EA8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5" name="Sam Smith.jpg" descr="Sam Smith.jpg"/>
              <p:cNvPicPr>
                <a:picLocks noChangeAspect="1"/>
              </p:cNvPicPr>
              <p:nvPr/>
            </p:nvPicPr>
            <p:blipFill>
              <a:blip r:embed="rId10"/>
              <a:srcRect l="4017" t="4013" r="4011" b="4011"/>
              <a:stretch>
                <a:fillRect/>
              </a:stretch>
            </p:blipFill>
            <p:spPr>
              <a:xfrm>
                <a:off x="14719005" y="0"/>
                <a:ext cx="3302516" cy="3302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20595" extrusionOk="0">
                    <a:moveTo>
                      <a:pt x="9839" y="0"/>
                    </a:moveTo>
                    <a:cubicBezTo>
                      <a:pt x="7321" y="0"/>
                      <a:pt x="4803" y="1006"/>
                      <a:pt x="2882" y="3017"/>
                    </a:cubicBezTo>
                    <a:cubicBezTo>
                      <a:pt x="-961" y="7038"/>
                      <a:pt x="-961" y="13557"/>
                      <a:pt x="2882" y="17579"/>
                    </a:cubicBezTo>
                    <a:cubicBezTo>
                      <a:pt x="6724" y="21600"/>
                      <a:pt x="12954" y="21600"/>
                      <a:pt x="16796" y="17579"/>
                    </a:cubicBezTo>
                    <a:cubicBezTo>
                      <a:pt x="20639" y="13557"/>
                      <a:pt x="20639" y="7038"/>
                      <a:pt x="16796" y="3017"/>
                    </a:cubicBezTo>
                    <a:cubicBezTo>
                      <a:pt x="14875" y="1006"/>
                      <a:pt x="12357" y="0"/>
                      <a:pt x="9839" y="0"/>
                    </a:cubicBezTo>
                    <a:close/>
                  </a:path>
                </a:pathLst>
              </a:custGeom>
              <a:ln w="76200" cap="flat">
                <a:solidFill>
                  <a:srgbClr val="B68EA8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6" name="skysports-ellie-simmonds-swimming_5060667.jpg" descr="skysports-ellie-simmonds-swimming_5060667.jpg"/>
              <p:cNvPicPr>
                <a:picLocks noChangeAspect="1"/>
              </p:cNvPicPr>
              <p:nvPr/>
            </p:nvPicPr>
            <p:blipFill>
              <a:blip r:embed="rId11"/>
              <a:srcRect l="23994" t="3763" r="23990" b="3761"/>
              <a:stretch>
                <a:fillRect/>
              </a:stretch>
            </p:blipFill>
            <p:spPr>
              <a:xfrm>
                <a:off x="10056854" y="0"/>
                <a:ext cx="3302516" cy="3302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20595" extrusionOk="0">
                    <a:moveTo>
                      <a:pt x="9839" y="0"/>
                    </a:moveTo>
                    <a:cubicBezTo>
                      <a:pt x="7321" y="0"/>
                      <a:pt x="4803" y="1006"/>
                      <a:pt x="2882" y="3017"/>
                    </a:cubicBezTo>
                    <a:cubicBezTo>
                      <a:pt x="-961" y="7038"/>
                      <a:pt x="-961" y="13557"/>
                      <a:pt x="2882" y="17579"/>
                    </a:cubicBezTo>
                    <a:cubicBezTo>
                      <a:pt x="6724" y="21600"/>
                      <a:pt x="12954" y="21600"/>
                      <a:pt x="16796" y="17579"/>
                    </a:cubicBezTo>
                    <a:cubicBezTo>
                      <a:pt x="20639" y="13557"/>
                      <a:pt x="20639" y="7038"/>
                      <a:pt x="16796" y="3017"/>
                    </a:cubicBezTo>
                    <a:cubicBezTo>
                      <a:pt x="14875" y="1006"/>
                      <a:pt x="12357" y="0"/>
                      <a:pt x="9839" y="0"/>
                    </a:cubicBezTo>
                    <a:close/>
                  </a:path>
                </a:pathLst>
              </a:custGeom>
              <a:ln w="76200" cap="flat">
                <a:solidFill>
                  <a:srgbClr val="B68EA8"/>
                </a:solidFill>
                <a:prstDash val="solid"/>
                <a:miter lim="400000"/>
              </a:ln>
              <a:effectLst/>
            </p:spPr>
          </p:pic>
        </p:grpSp>
      </p:grpSp>
      <p:sp>
        <p:nvSpPr>
          <p:cNvPr id="179" name="What do you think all of these people have in common?"/>
          <p:cNvSpPr txBox="1"/>
          <p:nvPr/>
        </p:nvSpPr>
        <p:spPr>
          <a:xfrm>
            <a:off x="6659943" y="658436"/>
            <a:ext cx="1106411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What do you think all of these people have in common?</a:t>
            </a:r>
          </a:p>
        </p:txBody>
      </p:sp>
      <p:sp>
        <p:nvSpPr>
          <p:cNvPr id="180" name="- Nadiya Hussain -…"/>
          <p:cNvSpPr txBox="1"/>
          <p:nvPr/>
        </p:nvSpPr>
        <p:spPr>
          <a:xfrm>
            <a:off x="2928877" y="5144775"/>
            <a:ext cx="3752097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- Nadiya Hussain - </a:t>
            </a:r>
          </a:p>
          <a:p>
            <a:pPr>
              <a:defRPr sz="19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Wasn’t able to audition for a modelling job because of her skin colour </a:t>
            </a:r>
          </a:p>
        </p:txBody>
      </p:sp>
      <p:sp>
        <p:nvSpPr>
          <p:cNvPr id="181" name="- Marcus Rashford -…"/>
          <p:cNvSpPr txBox="1"/>
          <p:nvPr/>
        </p:nvSpPr>
        <p:spPr>
          <a:xfrm>
            <a:off x="8048180" y="5144775"/>
            <a:ext cx="3332665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- Marcus Rashford - </a:t>
            </a:r>
          </a:p>
          <a:p>
            <a:pPr>
              <a:defRPr sz="19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Encountered racial abuse for missing a penalty in the Euros 2020 </a:t>
            </a:r>
          </a:p>
        </p:txBody>
      </p:sp>
      <p:sp>
        <p:nvSpPr>
          <p:cNvPr id="182" name="- Rosie Jones -…"/>
          <p:cNvSpPr txBox="1"/>
          <p:nvPr/>
        </p:nvSpPr>
        <p:spPr>
          <a:xfrm>
            <a:off x="13124062" y="5144775"/>
            <a:ext cx="2790361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- Rosie Jones - </a:t>
            </a:r>
          </a:p>
          <a:p>
            <a:pPr>
              <a:defRPr sz="19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Encountered online threats and abuse against her disability </a:t>
            </a:r>
          </a:p>
        </p:txBody>
      </p:sp>
      <p:sp>
        <p:nvSpPr>
          <p:cNvPr id="183" name="- Emma Watson -…"/>
          <p:cNvSpPr txBox="1"/>
          <p:nvPr/>
        </p:nvSpPr>
        <p:spPr>
          <a:xfrm>
            <a:off x="16956048" y="5177333"/>
            <a:ext cx="4849978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- Emma Watson - </a:t>
            </a:r>
          </a:p>
          <a:p>
            <a:pPr>
              <a:defRPr sz="19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After experiencing gender discrimination, Emma sought to promote women’s rights and women’s political participation </a:t>
            </a:r>
          </a:p>
        </p:txBody>
      </p:sp>
      <p:sp>
        <p:nvSpPr>
          <p:cNvPr id="184" name="- Elliot Page -…"/>
          <p:cNvSpPr txBox="1"/>
          <p:nvPr/>
        </p:nvSpPr>
        <p:spPr>
          <a:xfrm>
            <a:off x="2690746" y="10760599"/>
            <a:ext cx="3964285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- Elliot Page - </a:t>
            </a:r>
          </a:p>
          <a:p>
            <a:pPr>
              <a:defRPr sz="19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Received LGBT harassment and slurs on social media after coming out as transgender.</a:t>
            </a:r>
          </a:p>
        </p:txBody>
      </p:sp>
      <p:sp>
        <p:nvSpPr>
          <p:cNvPr id="185" name="- Ade Adepitan -…"/>
          <p:cNvSpPr txBox="1"/>
          <p:nvPr/>
        </p:nvSpPr>
        <p:spPr>
          <a:xfrm>
            <a:off x="7289524" y="10788430"/>
            <a:ext cx="4849978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- Ade Adepitan - </a:t>
            </a:r>
          </a:p>
          <a:p>
            <a:pPr>
              <a:defRPr sz="19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Experienced disability discrimination during his sporting career </a:t>
            </a:r>
          </a:p>
          <a:p>
            <a:pPr>
              <a:defRPr sz="19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  <a:p>
            <a:pPr>
              <a:defRPr sz="19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186" name="- Ellie Simmonds -…"/>
          <p:cNvSpPr txBox="1"/>
          <p:nvPr/>
        </p:nvSpPr>
        <p:spPr>
          <a:xfrm>
            <a:off x="12773994" y="10788430"/>
            <a:ext cx="3964286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- Ellie Simmonds - </a:t>
            </a:r>
          </a:p>
          <a:p>
            <a:pPr>
              <a:defRPr sz="19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Experienced harassment and bullying when she appeared on Strictly Come Dancing</a:t>
            </a:r>
          </a:p>
          <a:p>
            <a:pPr>
              <a:defRPr sz="19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  <a:p>
            <a:pPr>
              <a:defRPr sz="19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187" name="- Sam Smith -…"/>
          <p:cNvSpPr txBox="1"/>
          <p:nvPr/>
        </p:nvSpPr>
        <p:spPr>
          <a:xfrm>
            <a:off x="17504988" y="10760537"/>
            <a:ext cx="3752097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- Sam Smith -</a:t>
            </a:r>
          </a:p>
          <a:p>
            <a:pPr>
              <a:defRPr sz="19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Experienced discrimination against his gender identity and sexual orientation</a:t>
            </a:r>
          </a:p>
          <a:p>
            <a:pPr>
              <a:defRPr sz="19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  <a:p>
            <a:pPr>
              <a:defRPr sz="19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  <p:bldP spid="181" grpId="2" animBg="1" advAuto="0"/>
      <p:bldP spid="182" grpId="3" animBg="1" advAuto="0"/>
      <p:bldP spid="183" grpId="4" animBg="1" advAuto="0"/>
      <p:bldP spid="184" grpId="5" animBg="1" advAuto="0"/>
      <p:bldP spid="185" grpId="6" animBg="1" advAuto="0"/>
      <p:bldP spid="186" grpId="7" animBg="1" advAuto="0"/>
      <p:bldP spid="187" grpId="8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190" name="Line"/>
          <p:cNvSpPr/>
          <p:nvPr/>
        </p:nvSpPr>
        <p:spPr>
          <a:xfrm>
            <a:off x="18840277" y="-527906"/>
            <a:ext cx="6786565" cy="8172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0" y="839"/>
                </a:moveTo>
                <a:cubicBezTo>
                  <a:pt x="923" y="355"/>
                  <a:pt x="1978" y="70"/>
                  <a:pt x="3068" y="11"/>
                </a:cubicBezTo>
                <a:cubicBezTo>
                  <a:pt x="4841" y="-84"/>
                  <a:pt x="6585" y="414"/>
                  <a:pt x="7909" y="1393"/>
                </a:cubicBezTo>
                <a:cubicBezTo>
                  <a:pt x="8986" y="2171"/>
                  <a:pt x="9900" y="3092"/>
                  <a:pt x="10615" y="4117"/>
                </a:cubicBezTo>
                <a:cubicBezTo>
                  <a:pt x="12414" y="6698"/>
                  <a:pt x="12833" y="9722"/>
                  <a:pt x="13687" y="12609"/>
                </a:cubicBezTo>
                <a:cubicBezTo>
                  <a:pt x="14301" y="14682"/>
                  <a:pt x="15165" y="16727"/>
                  <a:pt x="16741" y="18420"/>
                </a:cubicBezTo>
                <a:cubicBezTo>
                  <a:pt x="18009" y="19782"/>
                  <a:pt x="19684" y="20849"/>
                  <a:pt x="21600" y="21516"/>
                </a:cubicBezTo>
              </a:path>
            </a:pathLst>
          </a:custGeom>
          <a:ln w="139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" name="Line"/>
          <p:cNvSpPr/>
          <p:nvPr/>
        </p:nvSpPr>
        <p:spPr>
          <a:xfrm>
            <a:off x="-1438254" y="-6495691"/>
            <a:ext cx="13629016" cy="1511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07" y="20474"/>
                  <a:pt x="2158" y="19611"/>
                  <a:pt x="3600" y="19115"/>
                </a:cubicBezTo>
                <a:cubicBezTo>
                  <a:pt x="4749" y="18720"/>
                  <a:pt x="6020" y="18557"/>
                  <a:pt x="6989" y="17866"/>
                </a:cubicBezTo>
                <a:cubicBezTo>
                  <a:pt x="8051" y="17109"/>
                  <a:pt x="8515" y="15910"/>
                  <a:pt x="8872" y="14733"/>
                </a:cubicBezTo>
                <a:cubicBezTo>
                  <a:pt x="9351" y="13155"/>
                  <a:pt x="9748" y="11479"/>
                  <a:pt x="11072" y="10353"/>
                </a:cubicBezTo>
                <a:cubicBezTo>
                  <a:pt x="11788" y="9743"/>
                  <a:pt x="12722" y="9366"/>
                  <a:pt x="13367" y="8692"/>
                </a:cubicBezTo>
                <a:cubicBezTo>
                  <a:pt x="14476" y="7534"/>
                  <a:pt x="14453" y="5887"/>
                  <a:pt x="14989" y="4449"/>
                </a:cubicBezTo>
                <a:cubicBezTo>
                  <a:pt x="15952" y="1870"/>
                  <a:pt x="18585" y="98"/>
                  <a:pt x="21600" y="0"/>
                </a:cubicBezTo>
              </a:path>
            </a:pathLst>
          </a:custGeom>
          <a:ln w="101600">
            <a:solidFill>
              <a:srgbClr val="FFBABA">
                <a:alpha val="7895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" name="DEFINITION:…"/>
          <p:cNvSpPr txBox="1"/>
          <p:nvPr/>
        </p:nvSpPr>
        <p:spPr>
          <a:xfrm>
            <a:off x="5986469" y="2936762"/>
            <a:ext cx="12411063" cy="730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5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Avenir Next Medium"/>
                <a:ea typeface="Avenir Next Medium"/>
                <a:cs typeface="Avenir Next Medium"/>
                <a:sym typeface="Avenir Next Medium"/>
              </a:rPr>
              <a:t>DEFINITION:</a:t>
            </a:r>
          </a:p>
          <a:p>
            <a:pPr algn="l" defTabSz="457200">
              <a:defRPr sz="5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Avenir Next Medium"/>
              <a:ea typeface="Avenir Next Medium"/>
              <a:cs typeface="Avenir Next Medium"/>
              <a:sym typeface="Avenir Next Medium"/>
            </a:endParaRPr>
          </a:p>
          <a:p>
            <a:pPr algn="l" defTabSz="457200">
              <a:defRPr sz="5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Avenir Next Medium"/>
                <a:ea typeface="Avenir Next Medium"/>
                <a:cs typeface="Avenir Next Medium"/>
                <a:sym typeface="Avenir Next Medium"/>
              </a:rPr>
              <a:t>Discrimination is when you are</a:t>
            </a:r>
          </a:p>
          <a:p>
            <a:pPr algn="l" defTabSz="457200">
              <a:defRPr sz="5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Avenir Next Medium"/>
                <a:ea typeface="Avenir Next Medium"/>
                <a:cs typeface="Avenir Next Medium"/>
                <a:sym typeface="Avenir Next Medium"/>
              </a:rPr>
              <a:t>treated unfairly because of who you</a:t>
            </a:r>
          </a:p>
          <a:p>
            <a:pPr algn="l" defTabSz="457200">
              <a:defRPr sz="5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Avenir Next Medium"/>
                <a:ea typeface="Avenir Next Medium"/>
                <a:cs typeface="Avenir Next Medium"/>
                <a:sym typeface="Avenir Next Medium"/>
              </a:rPr>
              <a:t>are, or what you believe.</a:t>
            </a:r>
          </a:p>
          <a:p>
            <a:pPr algn="r" defTabSz="457200">
              <a:defRPr sz="5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Avenir Next Medium"/>
              <a:ea typeface="Avenir Next Medium"/>
              <a:cs typeface="Avenir Next Medium"/>
              <a:sym typeface="Avenir Next Medium"/>
            </a:endParaRPr>
          </a:p>
          <a:p>
            <a:pPr algn="r" defTabSz="457200">
              <a:defRPr sz="5900" i="1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t>(saricharity.org.uk)</a:t>
            </a:r>
          </a:p>
        </p:txBody>
      </p:sp>
      <p:pic>
        <p:nvPicPr>
          <p:cNvPr id="194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pic>
        <p:nvPicPr>
          <p:cNvPr id="198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Screenshot 2022-10-07 at 16.48.21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556" y="1596594"/>
            <a:ext cx="15696887" cy="8826365"/>
          </a:xfrm>
          <a:prstGeom prst="rect">
            <a:avLst/>
          </a:prstGeom>
          <a:ln w="165100">
            <a:solidFill>
              <a:srgbClr val="FFFFFF"/>
            </a:solidFill>
            <a:miter lim="400000"/>
          </a:ln>
        </p:spPr>
      </p:pic>
      <p:sp>
        <p:nvSpPr>
          <p:cNvPr id="201" name="CLICK TO PLAY"/>
          <p:cNvSpPr txBox="1"/>
          <p:nvPr/>
        </p:nvSpPr>
        <p:spPr>
          <a:xfrm>
            <a:off x="8916920" y="10745954"/>
            <a:ext cx="655016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400" u="sng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  <a:hlinkClick r:id="rId4"/>
              </a:defRPr>
            </a:lvl1pPr>
          </a:lstStyle>
          <a:p>
            <a:pPr>
              <a:defRPr u="none"/>
            </a:pPr>
            <a:r>
              <a:rPr u="sng">
                <a:hlinkClick r:id="rId4"/>
              </a:rPr>
              <a:t>CLICK TO PLAY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WHAT DO YOU THINK?"/>
          <p:cNvSpPr txBox="1"/>
          <p:nvPr/>
        </p:nvSpPr>
        <p:spPr>
          <a:xfrm>
            <a:off x="4732037" y="3068041"/>
            <a:ext cx="9939529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WHAT DO YOU THINK?</a:t>
            </a:r>
          </a:p>
        </p:txBody>
      </p:sp>
      <p:pic>
        <p:nvPicPr>
          <p:cNvPr id="20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1957" y="-1717296"/>
            <a:ext cx="25267914" cy="14788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99406"/>
            <a:ext cx="24384001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What happened in the film?…"/>
          <p:cNvSpPr txBox="1"/>
          <p:nvPr/>
        </p:nvSpPr>
        <p:spPr>
          <a:xfrm>
            <a:off x="4897810" y="4964205"/>
            <a:ext cx="19418003" cy="477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4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What happened in the film?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4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Name three types of discrimination that were mentioned in the film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4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How did the film make us feel?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4500">
                <a:solidFill>
                  <a:srgbClr val="000000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What could the charity Crimestoppers to to help?</a:t>
            </a:r>
          </a:p>
          <a:p>
            <a:pPr algn="l" defTabSz="457200">
              <a:defRPr sz="1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do to help?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9406"/>
            <a:ext cx="24384001" cy="121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94191">
            <a:off x="17847419" y="-209302"/>
            <a:ext cx="11904917" cy="55795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Group"/>
          <p:cNvGrpSpPr/>
          <p:nvPr/>
        </p:nvGrpSpPr>
        <p:grpSpPr>
          <a:xfrm>
            <a:off x="2468527" y="2486063"/>
            <a:ext cx="20391902" cy="5216285"/>
            <a:chOff x="0" y="390227"/>
            <a:chExt cx="20391900" cy="5216284"/>
          </a:xfrm>
        </p:grpSpPr>
        <p:sp>
          <p:nvSpPr>
            <p:cNvPr id="210" name="Rounded Rectangle"/>
            <p:cNvSpPr/>
            <p:nvPr/>
          </p:nvSpPr>
          <p:spPr>
            <a:xfrm>
              <a:off x="0" y="731153"/>
              <a:ext cx="20391900" cy="4875358"/>
            </a:xfrm>
            <a:prstGeom prst="roundRect">
              <a:avLst>
                <a:gd name="adj" fmla="val 21502"/>
              </a:avLst>
            </a:prstGeom>
            <a:noFill/>
            <a:ln w="63500" cap="flat">
              <a:solidFill>
                <a:srgbClr val="67234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1" name="EXAMPLE PROTECTED CHARACTERISTICS…"/>
            <p:cNvSpPr/>
            <p:nvPr/>
          </p:nvSpPr>
          <p:spPr>
            <a:xfrm>
              <a:off x="4719250" y="390227"/>
              <a:ext cx="10953399" cy="718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701C49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 dirty="0"/>
            </a:p>
          </p:txBody>
        </p:sp>
        <p:sp>
          <p:nvSpPr>
            <p:cNvPr id="212" name="What we look like…"/>
            <p:cNvSpPr/>
            <p:nvPr/>
          </p:nvSpPr>
          <p:spPr>
            <a:xfrm>
              <a:off x="1442301" y="3675421"/>
              <a:ext cx="3664348" cy="160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rPr dirty="0"/>
                <a:t>What we look like </a:t>
              </a: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Ultra Light"/>
                  <a:ea typeface="Avenir Next Ultra Light"/>
                  <a:cs typeface="Avenir Next Ultra Light"/>
                  <a:sym typeface="Avenir Next Ultra Light"/>
                </a:defRPr>
              </a:pPr>
              <a:r>
                <a:rPr dirty="0"/>
                <a:t>(features,  hair </a:t>
              </a:r>
              <a:r>
                <a:rPr dirty="0" err="1"/>
                <a:t>colour</a:t>
              </a:r>
              <a:r>
                <a:rPr dirty="0"/>
                <a:t>, glasses, height etc.)</a:t>
              </a:r>
            </a:p>
          </p:txBody>
        </p:sp>
        <p:sp>
          <p:nvSpPr>
            <p:cNvPr id="213" name="Skin colour"/>
            <p:cNvSpPr/>
            <p:nvPr/>
          </p:nvSpPr>
          <p:spPr>
            <a:xfrm>
              <a:off x="1503613" y="2276604"/>
              <a:ext cx="276764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r>
                <a:t>Skin colour</a:t>
              </a:r>
            </a:p>
          </p:txBody>
        </p:sp>
        <p:sp>
          <p:nvSpPr>
            <p:cNvPr id="214" name="Where we are from…"/>
            <p:cNvSpPr/>
            <p:nvPr/>
          </p:nvSpPr>
          <p:spPr>
            <a:xfrm>
              <a:off x="5710296" y="4268643"/>
              <a:ext cx="38084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 Where we are from </a:t>
              </a: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/ where we live</a:t>
              </a:r>
            </a:p>
          </p:txBody>
        </p:sp>
        <p:sp>
          <p:nvSpPr>
            <p:cNvPr id="215" name="Culture or…"/>
            <p:cNvSpPr/>
            <p:nvPr/>
          </p:nvSpPr>
          <p:spPr>
            <a:xfrm>
              <a:off x="6154315" y="2388365"/>
              <a:ext cx="276764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Culture or </a:t>
              </a: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beliefs</a:t>
              </a:r>
            </a:p>
          </p:txBody>
        </p:sp>
        <p:sp>
          <p:nvSpPr>
            <p:cNvPr id="216" name="Sexuality"/>
            <p:cNvSpPr/>
            <p:nvPr/>
          </p:nvSpPr>
          <p:spPr>
            <a:xfrm>
              <a:off x="10704807" y="4268643"/>
              <a:ext cx="276764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Sexuality</a:t>
              </a: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217" name="Family"/>
            <p:cNvSpPr/>
            <p:nvPr/>
          </p:nvSpPr>
          <p:spPr>
            <a:xfrm>
              <a:off x="9805972" y="2388365"/>
              <a:ext cx="276764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Family</a:t>
              </a: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218" name="Gender"/>
            <p:cNvSpPr/>
            <p:nvPr/>
          </p:nvSpPr>
          <p:spPr>
            <a:xfrm>
              <a:off x="16084314" y="2388365"/>
              <a:ext cx="276764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Gender</a:t>
              </a: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219" name="Abilities /…"/>
            <p:cNvSpPr/>
            <p:nvPr/>
          </p:nvSpPr>
          <p:spPr>
            <a:xfrm>
              <a:off x="12946574" y="2598340"/>
              <a:ext cx="276764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Abilities / </a:t>
              </a: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disabilities</a:t>
              </a: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220" name="Age"/>
            <p:cNvSpPr/>
            <p:nvPr/>
          </p:nvSpPr>
          <p:spPr>
            <a:xfrm>
              <a:off x="13493666" y="4476922"/>
              <a:ext cx="473628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Age</a:t>
              </a:r>
              <a:endParaRPr>
                <a:latin typeface="Avenir Next Ultra Light"/>
                <a:ea typeface="Avenir Next Ultra Light"/>
                <a:cs typeface="Avenir Next Ultra Light"/>
                <a:sym typeface="Avenir Next Ultra Light"/>
              </a:endParaRP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Avenir Next Ultra Light"/>
                <a:ea typeface="Avenir Next Ultra Light"/>
                <a:cs typeface="Avenir Next Ultra Light"/>
                <a:sym typeface="Avenir Next Ultra Light"/>
              </a:endParaRPr>
            </a:p>
            <a:p>
              <a:pPr defTabSz="457200">
                <a:lnSpc>
                  <a:spcPct val="80000"/>
                </a:lnSpc>
                <a:defRPr sz="3000">
                  <a:solidFill>
                    <a:srgbClr val="000000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>
                <a:latin typeface="Avenir Next Ultra Light"/>
                <a:ea typeface="Avenir Next Ultra Light"/>
                <a:cs typeface="Avenir Next Ultra Light"/>
                <a:sym typeface="Avenir Next Ultra Light"/>
              </a:endParaRPr>
            </a:p>
          </p:txBody>
        </p:sp>
      </p:grpSp>
      <p:sp>
        <p:nvSpPr>
          <p:cNvPr id="222" name="We all have a right not to be treated less favourably, or subjected to an unfair disadvantage, by reason of our given characteristic. These characteristics are known as protected characteristics."/>
          <p:cNvSpPr txBox="1"/>
          <p:nvPr/>
        </p:nvSpPr>
        <p:spPr>
          <a:xfrm>
            <a:off x="4997019" y="9135676"/>
            <a:ext cx="15334918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dirty="0"/>
              <a:t>We all have a right not to be treated less </a:t>
            </a:r>
            <a:r>
              <a:rPr dirty="0" err="1"/>
              <a:t>favourably</a:t>
            </a:r>
            <a:r>
              <a:rPr dirty="0"/>
              <a:t>, or subjected to an unfair disadvantage, by reason of our given characteristic. These characteristics are known as protected characteristics.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871EB-D295-E14C-C101-5782906F5F58}"/>
              </a:ext>
            </a:extLst>
          </p:cNvPr>
          <p:cNvSpPr txBox="1"/>
          <p:nvPr/>
        </p:nvSpPr>
        <p:spPr>
          <a:xfrm>
            <a:off x="6239286" y="2289998"/>
            <a:ext cx="13011237" cy="132343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 sz="40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n-GB" dirty="0"/>
              <a:t>EXAMPLE PROTECTED CHARACTERISTICS </a:t>
            </a:r>
          </a:p>
          <a:p>
            <a:pPr>
              <a:defRPr sz="4000">
                <a:solidFill>
                  <a:srgbClr val="701C49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lang="en-GB" dirty="0"/>
              <a:t>OF DISCRIMINATION 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1" animBg="1" advAuto="0"/>
      <p:bldP spid="2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ircle"/>
          <p:cNvSpPr/>
          <p:nvPr/>
        </p:nvSpPr>
        <p:spPr>
          <a:xfrm>
            <a:off x="10391187" y="2724561"/>
            <a:ext cx="3601626" cy="360162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5" name="Heart"/>
          <p:cNvSpPr/>
          <p:nvPr/>
        </p:nvSpPr>
        <p:spPr>
          <a:xfrm>
            <a:off x="11106981" y="3720178"/>
            <a:ext cx="2170038" cy="191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6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227" name="Line"/>
          <p:cNvSpPr/>
          <p:nvPr/>
        </p:nvSpPr>
        <p:spPr>
          <a:xfrm>
            <a:off x="18840277" y="-527906"/>
            <a:ext cx="6786565" cy="8172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0" y="839"/>
                </a:moveTo>
                <a:cubicBezTo>
                  <a:pt x="923" y="355"/>
                  <a:pt x="1978" y="70"/>
                  <a:pt x="3068" y="11"/>
                </a:cubicBezTo>
                <a:cubicBezTo>
                  <a:pt x="4841" y="-84"/>
                  <a:pt x="6585" y="414"/>
                  <a:pt x="7909" y="1393"/>
                </a:cubicBezTo>
                <a:cubicBezTo>
                  <a:pt x="8986" y="2171"/>
                  <a:pt x="9900" y="3092"/>
                  <a:pt x="10615" y="4117"/>
                </a:cubicBezTo>
                <a:cubicBezTo>
                  <a:pt x="12414" y="6698"/>
                  <a:pt x="12833" y="9722"/>
                  <a:pt x="13687" y="12609"/>
                </a:cubicBezTo>
                <a:cubicBezTo>
                  <a:pt x="14301" y="14682"/>
                  <a:pt x="15165" y="16727"/>
                  <a:pt x="16741" y="18420"/>
                </a:cubicBezTo>
                <a:cubicBezTo>
                  <a:pt x="18009" y="19782"/>
                  <a:pt x="19684" y="20849"/>
                  <a:pt x="21600" y="21516"/>
                </a:cubicBezTo>
              </a:path>
            </a:pathLst>
          </a:custGeom>
          <a:ln w="139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8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9" name="Line"/>
          <p:cNvSpPr/>
          <p:nvPr/>
        </p:nvSpPr>
        <p:spPr>
          <a:xfrm>
            <a:off x="-1438254" y="-6495691"/>
            <a:ext cx="13629016" cy="1511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07" y="20474"/>
                  <a:pt x="2158" y="19611"/>
                  <a:pt x="3600" y="19115"/>
                </a:cubicBezTo>
                <a:cubicBezTo>
                  <a:pt x="4749" y="18720"/>
                  <a:pt x="6020" y="18557"/>
                  <a:pt x="6989" y="17866"/>
                </a:cubicBezTo>
                <a:cubicBezTo>
                  <a:pt x="8051" y="17109"/>
                  <a:pt x="8515" y="15910"/>
                  <a:pt x="8872" y="14733"/>
                </a:cubicBezTo>
                <a:cubicBezTo>
                  <a:pt x="9351" y="13155"/>
                  <a:pt x="9748" y="11479"/>
                  <a:pt x="11072" y="10353"/>
                </a:cubicBezTo>
                <a:cubicBezTo>
                  <a:pt x="11788" y="9743"/>
                  <a:pt x="12722" y="9366"/>
                  <a:pt x="13367" y="8692"/>
                </a:cubicBezTo>
                <a:cubicBezTo>
                  <a:pt x="14476" y="7534"/>
                  <a:pt x="14453" y="5887"/>
                  <a:pt x="14989" y="4449"/>
                </a:cubicBezTo>
                <a:cubicBezTo>
                  <a:pt x="15952" y="1870"/>
                  <a:pt x="18585" y="98"/>
                  <a:pt x="21600" y="0"/>
                </a:cubicBezTo>
              </a:path>
            </a:pathLst>
          </a:custGeom>
          <a:ln w="101600">
            <a:solidFill>
              <a:srgbClr val="FFBABA">
                <a:alpha val="7895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30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HOW WOULD YOU FEEL ?"/>
          <p:cNvSpPr txBox="1"/>
          <p:nvPr/>
        </p:nvSpPr>
        <p:spPr>
          <a:xfrm>
            <a:off x="4266042" y="6876959"/>
            <a:ext cx="16556356" cy="191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5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HOW WOULD YOU FEEL ?</a:t>
            </a:r>
          </a:p>
        </p:txBody>
      </p:sp>
      <p:sp>
        <p:nvSpPr>
          <p:cNvPr id="233" name="Name some key words associated with how discrimination may make us feel"/>
          <p:cNvSpPr txBox="1"/>
          <p:nvPr/>
        </p:nvSpPr>
        <p:spPr>
          <a:xfrm>
            <a:off x="4235619" y="8826164"/>
            <a:ext cx="16617202" cy="1582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39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r>
              <a:t>Name some key words associated with how discrimination may make us feel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236" name="Line"/>
          <p:cNvSpPr/>
          <p:nvPr/>
        </p:nvSpPr>
        <p:spPr>
          <a:xfrm>
            <a:off x="18840277" y="-527906"/>
            <a:ext cx="6786565" cy="8172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0" y="839"/>
                </a:moveTo>
                <a:cubicBezTo>
                  <a:pt x="923" y="355"/>
                  <a:pt x="1978" y="70"/>
                  <a:pt x="3068" y="11"/>
                </a:cubicBezTo>
                <a:cubicBezTo>
                  <a:pt x="4841" y="-84"/>
                  <a:pt x="6585" y="414"/>
                  <a:pt x="7909" y="1393"/>
                </a:cubicBezTo>
                <a:cubicBezTo>
                  <a:pt x="8986" y="2171"/>
                  <a:pt x="9900" y="3092"/>
                  <a:pt x="10615" y="4117"/>
                </a:cubicBezTo>
                <a:cubicBezTo>
                  <a:pt x="12414" y="6698"/>
                  <a:pt x="12833" y="9722"/>
                  <a:pt x="13687" y="12609"/>
                </a:cubicBezTo>
                <a:cubicBezTo>
                  <a:pt x="14301" y="14682"/>
                  <a:pt x="15165" y="16727"/>
                  <a:pt x="16741" y="18420"/>
                </a:cubicBezTo>
                <a:cubicBezTo>
                  <a:pt x="18009" y="19782"/>
                  <a:pt x="19684" y="20849"/>
                  <a:pt x="21600" y="21516"/>
                </a:cubicBezTo>
              </a:path>
            </a:pathLst>
          </a:custGeom>
          <a:ln w="139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7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8" name="Line"/>
          <p:cNvSpPr/>
          <p:nvPr/>
        </p:nvSpPr>
        <p:spPr>
          <a:xfrm>
            <a:off x="-1438254" y="-6495691"/>
            <a:ext cx="13629016" cy="1511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07" y="20474"/>
                  <a:pt x="2158" y="19611"/>
                  <a:pt x="3600" y="19115"/>
                </a:cubicBezTo>
                <a:cubicBezTo>
                  <a:pt x="4749" y="18720"/>
                  <a:pt x="6020" y="18557"/>
                  <a:pt x="6989" y="17866"/>
                </a:cubicBezTo>
                <a:cubicBezTo>
                  <a:pt x="8051" y="17109"/>
                  <a:pt x="8515" y="15910"/>
                  <a:pt x="8872" y="14733"/>
                </a:cubicBezTo>
                <a:cubicBezTo>
                  <a:pt x="9351" y="13155"/>
                  <a:pt x="9748" y="11479"/>
                  <a:pt x="11072" y="10353"/>
                </a:cubicBezTo>
                <a:cubicBezTo>
                  <a:pt x="11788" y="9743"/>
                  <a:pt x="12722" y="9366"/>
                  <a:pt x="13367" y="8692"/>
                </a:cubicBezTo>
                <a:cubicBezTo>
                  <a:pt x="14476" y="7534"/>
                  <a:pt x="14453" y="5887"/>
                  <a:pt x="14989" y="4449"/>
                </a:cubicBezTo>
                <a:cubicBezTo>
                  <a:pt x="15952" y="1870"/>
                  <a:pt x="18585" y="98"/>
                  <a:pt x="21600" y="0"/>
                </a:cubicBezTo>
              </a:path>
            </a:pathLst>
          </a:custGeom>
          <a:ln w="101600">
            <a:solidFill>
              <a:srgbClr val="FFBABA">
                <a:alpha val="7895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9" name="Circle"/>
          <p:cNvSpPr/>
          <p:nvPr/>
        </p:nvSpPr>
        <p:spPr>
          <a:xfrm>
            <a:off x="10391187" y="2724561"/>
            <a:ext cx="3601626" cy="360162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40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Backpack"/>
          <p:cNvSpPr/>
          <p:nvPr/>
        </p:nvSpPr>
        <p:spPr>
          <a:xfrm>
            <a:off x="11341541" y="3131455"/>
            <a:ext cx="1700918" cy="2429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56" y="0"/>
                </a:moveTo>
                <a:lnTo>
                  <a:pt x="10656" y="5"/>
                </a:lnTo>
                <a:cubicBezTo>
                  <a:pt x="9061" y="38"/>
                  <a:pt x="7854" y="359"/>
                  <a:pt x="7076" y="974"/>
                </a:cubicBezTo>
                <a:cubicBezTo>
                  <a:pt x="6204" y="1666"/>
                  <a:pt x="6180" y="2495"/>
                  <a:pt x="6195" y="2768"/>
                </a:cubicBezTo>
                <a:cubicBezTo>
                  <a:pt x="5876" y="2828"/>
                  <a:pt x="5566" y="2894"/>
                  <a:pt x="5247" y="2970"/>
                </a:cubicBezTo>
                <a:cubicBezTo>
                  <a:pt x="5247" y="2970"/>
                  <a:pt x="0" y="4337"/>
                  <a:pt x="0" y="9639"/>
                </a:cubicBezTo>
                <a:lnTo>
                  <a:pt x="0" y="18010"/>
                </a:lnTo>
                <a:cubicBezTo>
                  <a:pt x="0" y="19988"/>
                  <a:pt x="2312" y="21600"/>
                  <a:pt x="5130" y="21600"/>
                </a:cubicBezTo>
                <a:lnTo>
                  <a:pt x="16470" y="21600"/>
                </a:lnTo>
                <a:cubicBezTo>
                  <a:pt x="19296" y="21600"/>
                  <a:pt x="21600" y="19983"/>
                  <a:pt x="21600" y="18010"/>
                </a:cubicBezTo>
                <a:lnTo>
                  <a:pt x="21600" y="9639"/>
                </a:lnTo>
                <a:cubicBezTo>
                  <a:pt x="21600" y="4331"/>
                  <a:pt x="16353" y="2970"/>
                  <a:pt x="16353" y="2970"/>
                </a:cubicBezTo>
                <a:cubicBezTo>
                  <a:pt x="16034" y="2894"/>
                  <a:pt x="15716" y="2828"/>
                  <a:pt x="15405" y="2768"/>
                </a:cubicBezTo>
                <a:cubicBezTo>
                  <a:pt x="15420" y="2495"/>
                  <a:pt x="15396" y="1666"/>
                  <a:pt x="14524" y="974"/>
                </a:cubicBezTo>
                <a:cubicBezTo>
                  <a:pt x="13746" y="359"/>
                  <a:pt x="12539" y="38"/>
                  <a:pt x="10944" y="5"/>
                </a:cubicBezTo>
                <a:lnTo>
                  <a:pt x="10944" y="0"/>
                </a:lnTo>
                <a:cubicBezTo>
                  <a:pt x="10897" y="0"/>
                  <a:pt x="10859" y="0"/>
                  <a:pt x="10812" y="5"/>
                </a:cubicBezTo>
                <a:lnTo>
                  <a:pt x="10788" y="5"/>
                </a:lnTo>
                <a:cubicBezTo>
                  <a:pt x="10741" y="5"/>
                  <a:pt x="10703" y="0"/>
                  <a:pt x="10656" y="0"/>
                </a:cubicBezTo>
                <a:close/>
                <a:moveTo>
                  <a:pt x="10805" y="1068"/>
                </a:moveTo>
                <a:lnTo>
                  <a:pt x="10827" y="1068"/>
                </a:lnTo>
                <a:cubicBezTo>
                  <a:pt x="12018" y="1084"/>
                  <a:pt x="12875" y="1286"/>
                  <a:pt x="13381" y="1673"/>
                </a:cubicBezTo>
                <a:cubicBezTo>
                  <a:pt x="13762" y="1967"/>
                  <a:pt x="13863" y="2316"/>
                  <a:pt x="13887" y="2534"/>
                </a:cubicBezTo>
                <a:cubicBezTo>
                  <a:pt x="12813" y="2414"/>
                  <a:pt x="11770" y="2365"/>
                  <a:pt x="10812" y="2371"/>
                </a:cubicBezTo>
                <a:cubicBezTo>
                  <a:pt x="9855" y="2365"/>
                  <a:pt x="8811" y="2414"/>
                  <a:pt x="7745" y="2534"/>
                </a:cubicBezTo>
                <a:cubicBezTo>
                  <a:pt x="7768" y="2322"/>
                  <a:pt x="7869" y="1967"/>
                  <a:pt x="8251" y="1673"/>
                </a:cubicBezTo>
                <a:cubicBezTo>
                  <a:pt x="8749" y="1286"/>
                  <a:pt x="9614" y="1084"/>
                  <a:pt x="10805" y="1068"/>
                </a:cubicBezTo>
                <a:close/>
                <a:moveTo>
                  <a:pt x="3658" y="11890"/>
                </a:moveTo>
                <a:lnTo>
                  <a:pt x="17966" y="11890"/>
                </a:lnTo>
                <a:lnTo>
                  <a:pt x="17966" y="11922"/>
                </a:lnTo>
                <a:lnTo>
                  <a:pt x="17966" y="12418"/>
                </a:lnTo>
                <a:lnTo>
                  <a:pt x="17966" y="16381"/>
                </a:lnTo>
                <a:lnTo>
                  <a:pt x="17966" y="18462"/>
                </a:lnTo>
                <a:cubicBezTo>
                  <a:pt x="17966" y="18739"/>
                  <a:pt x="17638" y="18969"/>
                  <a:pt x="17241" y="18969"/>
                </a:cubicBezTo>
                <a:lnTo>
                  <a:pt x="4383" y="18969"/>
                </a:lnTo>
                <a:cubicBezTo>
                  <a:pt x="3986" y="18969"/>
                  <a:pt x="3658" y="18739"/>
                  <a:pt x="3658" y="18462"/>
                </a:cubicBezTo>
                <a:lnTo>
                  <a:pt x="3658" y="16381"/>
                </a:lnTo>
                <a:lnTo>
                  <a:pt x="3658" y="12418"/>
                </a:lnTo>
                <a:lnTo>
                  <a:pt x="3658" y="11922"/>
                </a:lnTo>
                <a:lnTo>
                  <a:pt x="3658" y="11890"/>
                </a:lnTo>
                <a:close/>
                <a:moveTo>
                  <a:pt x="4522" y="12561"/>
                </a:moveTo>
                <a:lnTo>
                  <a:pt x="4522" y="12571"/>
                </a:lnTo>
                <a:cubicBezTo>
                  <a:pt x="4880" y="13721"/>
                  <a:pt x="6141" y="14570"/>
                  <a:pt x="7635" y="14570"/>
                </a:cubicBezTo>
                <a:lnTo>
                  <a:pt x="13979" y="14570"/>
                </a:lnTo>
                <a:cubicBezTo>
                  <a:pt x="15481" y="14570"/>
                  <a:pt x="16735" y="13716"/>
                  <a:pt x="17093" y="12571"/>
                </a:cubicBezTo>
                <a:lnTo>
                  <a:pt x="17093" y="12561"/>
                </a:lnTo>
                <a:lnTo>
                  <a:pt x="4522" y="12561"/>
                </a:lnTo>
                <a:close/>
                <a:moveTo>
                  <a:pt x="4522" y="13901"/>
                </a:moveTo>
                <a:lnTo>
                  <a:pt x="4522" y="18293"/>
                </a:lnTo>
                <a:lnTo>
                  <a:pt x="17102" y="18293"/>
                </a:lnTo>
                <a:lnTo>
                  <a:pt x="17102" y="13901"/>
                </a:lnTo>
                <a:cubicBezTo>
                  <a:pt x="16371" y="14631"/>
                  <a:pt x="15250" y="15105"/>
                  <a:pt x="13989" y="15105"/>
                </a:cubicBezTo>
                <a:lnTo>
                  <a:pt x="7635" y="15105"/>
                </a:lnTo>
                <a:cubicBezTo>
                  <a:pt x="6374" y="15105"/>
                  <a:pt x="5254" y="14637"/>
                  <a:pt x="4522" y="13901"/>
                </a:cubicBezTo>
                <a:close/>
              </a:path>
            </a:pathLst>
          </a:custGeom>
          <a:solidFill>
            <a:srgbClr val="6723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" name="THE WEIGHT OF…"/>
          <p:cNvSpPr txBox="1"/>
          <p:nvPr/>
        </p:nvSpPr>
        <p:spPr>
          <a:xfrm>
            <a:off x="7503229" y="6804435"/>
            <a:ext cx="9377542" cy="268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 sz="86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sz="9100"/>
              <a:t>THE WEIGHT OF</a:t>
            </a:r>
            <a:r>
              <a:t> </a:t>
            </a:r>
          </a:p>
          <a:p>
            <a:pPr>
              <a:lnSpc>
                <a:spcPct val="130000"/>
              </a:lnSpc>
              <a:defRPr sz="86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DISCRIMINATION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3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MPLATE"/>
          <p:cNvSpPr txBox="1"/>
          <p:nvPr/>
        </p:nvSpPr>
        <p:spPr>
          <a:xfrm>
            <a:off x="359726" y="539666"/>
            <a:ext cx="3236063" cy="102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701C49"/>
                </a:solidFill>
                <a:latin typeface="Langdon"/>
                <a:ea typeface="Langdon"/>
                <a:cs typeface="Langdon"/>
                <a:sym typeface="Langdon"/>
              </a:defRPr>
            </a:lvl1pPr>
          </a:lstStyle>
          <a:p>
            <a:r>
              <a:t>TEMPLATE</a:t>
            </a:r>
          </a:p>
        </p:txBody>
      </p:sp>
      <p:sp>
        <p:nvSpPr>
          <p:cNvPr id="246" name="Line"/>
          <p:cNvSpPr/>
          <p:nvPr/>
        </p:nvSpPr>
        <p:spPr>
          <a:xfrm>
            <a:off x="18840277" y="-527906"/>
            <a:ext cx="6786565" cy="8172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0" y="839"/>
                </a:moveTo>
                <a:cubicBezTo>
                  <a:pt x="923" y="355"/>
                  <a:pt x="1978" y="70"/>
                  <a:pt x="3068" y="11"/>
                </a:cubicBezTo>
                <a:cubicBezTo>
                  <a:pt x="4841" y="-84"/>
                  <a:pt x="6585" y="414"/>
                  <a:pt x="7909" y="1393"/>
                </a:cubicBezTo>
                <a:cubicBezTo>
                  <a:pt x="8986" y="2171"/>
                  <a:pt x="9900" y="3092"/>
                  <a:pt x="10615" y="4117"/>
                </a:cubicBezTo>
                <a:cubicBezTo>
                  <a:pt x="12414" y="6698"/>
                  <a:pt x="12833" y="9722"/>
                  <a:pt x="13687" y="12609"/>
                </a:cubicBezTo>
                <a:cubicBezTo>
                  <a:pt x="14301" y="14682"/>
                  <a:pt x="15165" y="16727"/>
                  <a:pt x="16741" y="18420"/>
                </a:cubicBezTo>
                <a:cubicBezTo>
                  <a:pt x="18009" y="19782"/>
                  <a:pt x="19684" y="20849"/>
                  <a:pt x="21600" y="21516"/>
                </a:cubicBezTo>
              </a:path>
            </a:pathLst>
          </a:custGeom>
          <a:ln w="139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7" name="Line"/>
          <p:cNvSpPr/>
          <p:nvPr/>
        </p:nvSpPr>
        <p:spPr>
          <a:xfrm rot="6364737">
            <a:off x="16840623" y="7345184"/>
            <a:ext cx="9335929" cy="8579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80" extrusionOk="0">
                <a:moveTo>
                  <a:pt x="0" y="326"/>
                </a:moveTo>
                <a:cubicBezTo>
                  <a:pt x="1423" y="-320"/>
                  <a:pt x="3069" y="11"/>
                  <a:pt x="4178" y="1165"/>
                </a:cubicBezTo>
                <a:cubicBezTo>
                  <a:pt x="5079" y="2104"/>
                  <a:pt x="5463" y="3429"/>
                  <a:pt x="5759" y="4736"/>
                </a:cubicBezTo>
                <a:cubicBezTo>
                  <a:pt x="6194" y="6663"/>
                  <a:pt x="6484" y="8627"/>
                  <a:pt x="6969" y="10542"/>
                </a:cubicBezTo>
                <a:cubicBezTo>
                  <a:pt x="7411" y="12284"/>
                  <a:pt x="8032" y="14010"/>
                  <a:pt x="9237" y="15274"/>
                </a:cubicBezTo>
                <a:cubicBezTo>
                  <a:pt x="11800" y="17965"/>
                  <a:pt x="15824" y="17597"/>
                  <a:pt x="19006" y="19247"/>
                </a:cubicBezTo>
                <a:cubicBezTo>
                  <a:pt x="19978" y="19751"/>
                  <a:pt x="20857" y="20440"/>
                  <a:pt x="21600" y="21280"/>
                </a:cubicBezTo>
              </a:path>
            </a:pathLst>
          </a:custGeom>
          <a:ln w="114300">
            <a:solidFill>
              <a:srgbClr val="B68EA8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8" name="Line"/>
          <p:cNvSpPr/>
          <p:nvPr/>
        </p:nvSpPr>
        <p:spPr>
          <a:xfrm>
            <a:off x="-1438254" y="-6495691"/>
            <a:ext cx="13629016" cy="1511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07" y="20474"/>
                  <a:pt x="2158" y="19611"/>
                  <a:pt x="3600" y="19115"/>
                </a:cubicBezTo>
                <a:cubicBezTo>
                  <a:pt x="4749" y="18720"/>
                  <a:pt x="6020" y="18557"/>
                  <a:pt x="6989" y="17866"/>
                </a:cubicBezTo>
                <a:cubicBezTo>
                  <a:pt x="8051" y="17109"/>
                  <a:pt x="8515" y="15910"/>
                  <a:pt x="8872" y="14733"/>
                </a:cubicBezTo>
                <a:cubicBezTo>
                  <a:pt x="9351" y="13155"/>
                  <a:pt x="9748" y="11479"/>
                  <a:pt x="11072" y="10353"/>
                </a:cubicBezTo>
                <a:cubicBezTo>
                  <a:pt x="11788" y="9743"/>
                  <a:pt x="12722" y="9366"/>
                  <a:pt x="13367" y="8692"/>
                </a:cubicBezTo>
                <a:cubicBezTo>
                  <a:pt x="14476" y="7534"/>
                  <a:pt x="14453" y="5887"/>
                  <a:pt x="14989" y="4449"/>
                </a:cubicBezTo>
                <a:cubicBezTo>
                  <a:pt x="15952" y="1870"/>
                  <a:pt x="18585" y="98"/>
                  <a:pt x="21600" y="0"/>
                </a:cubicBezTo>
              </a:path>
            </a:pathLst>
          </a:custGeom>
          <a:ln w="101600">
            <a:solidFill>
              <a:srgbClr val="FFBABA">
                <a:alpha val="7895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9" name="Circle"/>
          <p:cNvSpPr/>
          <p:nvPr/>
        </p:nvSpPr>
        <p:spPr>
          <a:xfrm>
            <a:off x="10391187" y="2724561"/>
            <a:ext cx="3601626" cy="360162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0" name="Unique Voice White Logo.png" descr="Unique Voice Whi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883" y="11198687"/>
            <a:ext cx="1983018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RGB White _ Red.ai" descr="RGB White _ Red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2" y="12436445"/>
            <a:ext cx="4299228" cy="568017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WHAT CAN WE DO?"/>
          <p:cNvSpPr txBox="1"/>
          <p:nvPr/>
        </p:nvSpPr>
        <p:spPr>
          <a:xfrm>
            <a:off x="6595002" y="7311165"/>
            <a:ext cx="11193997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91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WHAT CAN WE DO?</a:t>
            </a:r>
          </a:p>
        </p:txBody>
      </p:sp>
      <p:sp>
        <p:nvSpPr>
          <p:cNvPr id="253" name="?"/>
          <p:cNvSpPr txBox="1"/>
          <p:nvPr/>
        </p:nvSpPr>
        <p:spPr>
          <a:xfrm>
            <a:off x="11505380" y="2909887"/>
            <a:ext cx="1373240" cy="341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100">
                <a:solidFill>
                  <a:srgbClr val="672348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Macintosh PowerPoint</Application>
  <PresentationFormat>Custom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Avenir Next Demi Bold</vt:lpstr>
      <vt:lpstr>Avenir Next Medium</vt:lpstr>
      <vt:lpstr>Avenir Next Regular</vt:lpstr>
      <vt:lpstr>Avenir Next Ultra Light</vt:lpstr>
      <vt:lpstr>Helvetica</vt:lpstr>
      <vt:lpstr>Helvetica Neue</vt:lpstr>
      <vt:lpstr>Helvetica Neue Medium</vt:lpstr>
      <vt:lpstr>Helvetica Neue UltraLight</vt:lpstr>
      <vt:lpstr>Langdon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Unique Voice</cp:lastModifiedBy>
  <cp:revision>2</cp:revision>
  <dcterms:modified xsi:type="dcterms:W3CDTF">2022-10-13T17:30:38Z</dcterms:modified>
</cp:coreProperties>
</file>